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
  </p:notesMasterIdLst>
  <p:sldIdLst>
    <p:sldId id="256" r:id="rId2"/>
    <p:sldId id="257" r:id="rId3"/>
  </p:sldIdLst>
  <p:sldSz cx="7556500" cy="10693400"/>
  <p:notesSz cx="6797675" cy="9926638"/>
  <p:embeddedFontLst>
    <p:embeddedFont>
      <p:font typeface="Helvetica Now" panose="020B0604020202020204" charset="0"/>
      <p:regular r:id="rId5"/>
    </p:embeddedFont>
    <p:embeddedFont>
      <p:font typeface="Trajan Pro 1" panose="020B0604020202020204" charset="0"/>
      <p:regular r:id="rId6"/>
    </p:embeddedFont>
    <p:embeddedFont>
      <p:font typeface="Trajan Pro 2" panose="020B0604020202020204" charset="0"/>
      <p:regular r:id="rId7"/>
    </p:embeddedFont>
    <p:embeddedFont>
      <p:font typeface="Verdana Pro" panose="020B0604030504040204" pitchFamily="34" charset="0"/>
      <p:regular r:id="rId8"/>
      <p:bold r:id="rId9"/>
      <p:italic r:id="rId10"/>
      <p:boldItalic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B9FF1D-0049-4837-8280-22B76F63378C}" v="7" dt="2024-09-19T09:24:22.5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100" d="100"/>
          <a:sy n="100" d="100"/>
        </p:scale>
        <p:origin x="2418" y="-20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tableStyles" Target="tableStyles.xml"/><Relationship Id="rId10" Type="http://schemas.openxmlformats.org/officeDocument/2006/relationships/font" Target="fonts/font6.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8DA813F-B6E4-4248-98E1-F0BC2D25E661}" type="datetimeFigureOut">
              <a:rPr lang="en-GB" smtClean="0"/>
              <a:t>19/09/2024</a:t>
            </a:fld>
            <a:endParaRPr lang="en-GB"/>
          </a:p>
        </p:txBody>
      </p:sp>
      <p:sp>
        <p:nvSpPr>
          <p:cNvPr id="4" name="Slide Image Placeholder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BED0D19-473C-40F9-9E4A-D0512CFA4423}" type="slidenum">
              <a:rPr lang="en-GB" smtClean="0"/>
              <a:t>‹#›</a:t>
            </a:fld>
            <a:endParaRPr lang="en-GB"/>
          </a:p>
        </p:txBody>
      </p:sp>
    </p:spTree>
    <p:extLst>
      <p:ext uri="{BB962C8B-B14F-4D97-AF65-F5344CB8AC3E}">
        <p14:creationId xmlns:p14="http://schemas.microsoft.com/office/powerpoint/2010/main" val="4738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eg"/><Relationship Id="rId7"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0"/>
            <a:ext cx="7556500" cy="1236664"/>
          </a:xfrm>
          <a:prstGeom prst="rect">
            <a:avLst/>
          </a:prstGeom>
          <a:solidFill>
            <a:srgbClr val="D9DCDF"/>
          </a:solidFill>
        </p:spPr>
        <p:txBody>
          <a:bodyPr/>
          <a:lstStyle/>
          <a:p>
            <a:endParaRPr lang="en-GB"/>
          </a:p>
        </p:txBody>
      </p:sp>
      <p:grpSp>
        <p:nvGrpSpPr>
          <p:cNvPr id="5" name="Group 5"/>
          <p:cNvGrpSpPr/>
          <p:nvPr/>
        </p:nvGrpSpPr>
        <p:grpSpPr>
          <a:xfrm>
            <a:off x="246505" y="1398589"/>
            <a:ext cx="1018990" cy="297839"/>
            <a:chOff x="0" y="0"/>
            <a:chExt cx="1358653" cy="397119"/>
          </a:xfrm>
        </p:grpSpPr>
        <p:sp>
          <p:nvSpPr>
            <p:cNvPr id="6" name="Freeform 6"/>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7" name="Freeform 7"/>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8" name="Freeform 8"/>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9" name="TextBox 9"/>
          <p:cNvSpPr txBox="1"/>
          <p:nvPr/>
        </p:nvSpPr>
        <p:spPr>
          <a:xfrm>
            <a:off x="1772492" y="-141430"/>
            <a:ext cx="3797302" cy="1378094"/>
          </a:xfrm>
          <a:prstGeom prst="rect">
            <a:avLst/>
          </a:prstGeom>
        </p:spPr>
        <p:txBody>
          <a:bodyPr lIns="0" tIns="0" rIns="0" bIns="0" rtlCol="0" anchor="t">
            <a:spAutoFit/>
          </a:bodyPr>
          <a:lstStyle/>
          <a:p>
            <a:pPr algn="just">
              <a:lnSpc>
                <a:spcPts val="2628"/>
              </a:lnSpc>
            </a:pPr>
            <a:endParaRPr/>
          </a:p>
          <a:p>
            <a:pPr algn="ctr">
              <a:lnSpc>
                <a:spcPts val="2628"/>
              </a:lnSpc>
            </a:pPr>
            <a:r>
              <a:rPr lang="en-US" sz="2920" spc="-73">
                <a:solidFill>
                  <a:srgbClr val="423376"/>
                </a:solidFill>
                <a:latin typeface="Trajan Pro 1"/>
              </a:rPr>
              <a:t>LOSELEY FIELDS</a:t>
            </a:r>
          </a:p>
          <a:p>
            <a:pPr algn="ctr">
              <a:lnSpc>
                <a:spcPts val="1368"/>
              </a:lnSpc>
            </a:pPr>
            <a:r>
              <a:rPr lang="en-US" sz="1520" spc="-38">
                <a:solidFill>
                  <a:srgbClr val="717080"/>
                </a:solidFill>
                <a:latin typeface="Helvetica Now"/>
              </a:rPr>
              <a:t> PRIMARY SCHOOL</a:t>
            </a:r>
          </a:p>
          <a:p>
            <a:pPr algn="ctr">
              <a:lnSpc>
                <a:spcPts val="918"/>
              </a:lnSpc>
            </a:pPr>
            <a:endParaRPr lang="en-US" sz="1520" spc="-38">
              <a:solidFill>
                <a:srgbClr val="717080"/>
              </a:solidFill>
              <a:latin typeface="Helvetica Now"/>
            </a:endParaRPr>
          </a:p>
          <a:p>
            <a:pPr algn="ctr">
              <a:lnSpc>
                <a:spcPts val="2628"/>
              </a:lnSpc>
            </a:pPr>
            <a:r>
              <a:rPr lang="en-US" sz="2920" spc="-73">
                <a:solidFill>
                  <a:srgbClr val="423376"/>
                </a:solidFill>
                <a:latin typeface="Trajan Pro 1"/>
              </a:rPr>
              <a:t>NEWSLETTER</a:t>
            </a:r>
          </a:p>
        </p:txBody>
      </p:sp>
      <p:sp>
        <p:nvSpPr>
          <p:cNvPr id="10" name="AutoShape 10"/>
          <p:cNvSpPr/>
          <p:nvPr/>
        </p:nvSpPr>
        <p:spPr>
          <a:xfrm>
            <a:off x="6477" y="1230620"/>
            <a:ext cx="7560000" cy="0"/>
          </a:xfrm>
          <a:prstGeom prst="line">
            <a:avLst/>
          </a:prstGeom>
          <a:ln w="38100" cap="flat">
            <a:solidFill>
              <a:srgbClr val="DC662C"/>
            </a:solidFill>
            <a:prstDash val="solid"/>
            <a:headEnd type="none" w="sm" len="sm"/>
            <a:tailEnd type="none" w="sm" len="sm"/>
          </a:ln>
        </p:spPr>
        <p:txBody>
          <a:bodyPr/>
          <a:lstStyle/>
          <a:p>
            <a:endParaRPr lang="en-GB"/>
          </a:p>
        </p:txBody>
      </p:sp>
      <p:grpSp>
        <p:nvGrpSpPr>
          <p:cNvPr id="12" name="Group 12"/>
          <p:cNvGrpSpPr/>
          <p:nvPr/>
        </p:nvGrpSpPr>
        <p:grpSpPr>
          <a:xfrm>
            <a:off x="6141535" y="10196697"/>
            <a:ext cx="1018990" cy="297839"/>
            <a:chOff x="0" y="0"/>
            <a:chExt cx="1358653" cy="397119"/>
          </a:xfrm>
        </p:grpSpPr>
        <p:sp>
          <p:nvSpPr>
            <p:cNvPr id="13" name="Freeform 13"/>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14" name="Freeform 14"/>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15" name="Freeform 15"/>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19" name="AutoShape 19"/>
          <p:cNvSpPr/>
          <p:nvPr/>
        </p:nvSpPr>
        <p:spPr>
          <a:xfrm>
            <a:off x="357321" y="8436547"/>
            <a:ext cx="6741147" cy="440976"/>
          </a:xfrm>
          <a:prstGeom prst="rect">
            <a:avLst/>
          </a:prstGeom>
          <a:solidFill>
            <a:srgbClr val="D9DCDF"/>
          </a:solidFill>
        </p:spPr>
        <p:txBody>
          <a:bodyPr/>
          <a:lstStyle/>
          <a:p>
            <a:endParaRPr lang="en-GB"/>
          </a:p>
        </p:txBody>
      </p:sp>
      <p:grpSp>
        <p:nvGrpSpPr>
          <p:cNvPr id="20" name="Group 20"/>
          <p:cNvGrpSpPr/>
          <p:nvPr/>
        </p:nvGrpSpPr>
        <p:grpSpPr>
          <a:xfrm>
            <a:off x="494295" y="6382652"/>
            <a:ext cx="6403502" cy="3775216"/>
            <a:chOff x="-22437" y="-257555"/>
            <a:chExt cx="2438312" cy="1379168"/>
          </a:xfrm>
        </p:grpSpPr>
        <p:sp>
          <p:nvSpPr>
            <p:cNvPr id="21" name="Freeform 21"/>
            <p:cNvSpPr/>
            <p:nvPr/>
          </p:nvSpPr>
          <p:spPr>
            <a:xfrm>
              <a:off x="-22437" y="-60296"/>
              <a:ext cx="2438312" cy="1181909"/>
            </a:xfrm>
            <a:custGeom>
              <a:avLst/>
              <a:gdLst/>
              <a:ahLst/>
              <a:cxnLst/>
              <a:rect l="l" t="t" r="r" b="b"/>
              <a:pathLst>
                <a:path w="2415875" h="1121613">
                  <a:moveTo>
                    <a:pt x="0" y="0"/>
                  </a:moveTo>
                  <a:lnTo>
                    <a:pt x="2415875" y="0"/>
                  </a:lnTo>
                  <a:lnTo>
                    <a:pt x="2415875" y="1121613"/>
                  </a:lnTo>
                  <a:lnTo>
                    <a:pt x="0" y="1121613"/>
                  </a:lnTo>
                  <a:close/>
                </a:path>
              </a:pathLst>
            </a:custGeom>
            <a:solidFill>
              <a:srgbClr val="FFFFFF"/>
            </a:solidFill>
            <a:ln w="25400">
              <a:solidFill>
                <a:schemeClr val="tx1"/>
              </a:solidFill>
            </a:ln>
          </p:spPr>
          <p:txBody>
            <a:bodyPr/>
            <a:lstStyle/>
            <a:p>
              <a:endParaRPr lang="en-GB"/>
            </a:p>
          </p:txBody>
        </p:sp>
        <p:sp>
          <p:nvSpPr>
            <p:cNvPr id="22" name="TextBox 22"/>
            <p:cNvSpPr txBox="1"/>
            <p:nvPr/>
          </p:nvSpPr>
          <p:spPr>
            <a:xfrm>
              <a:off x="-22437" y="-257555"/>
              <a:ext cx="2438312" cy="1379168"/>
            </a:xfrm>
            <a:prstGeom prst="rect">
              <a:avLst/>
            </a:prstGeom>
            <a:ln w="25400">
              <a:solidFill>
                <a:schemeClr val="tx1"/>
              </a:solidFill>
            </a:ln>
          </p:spPr>
          <p:txBody>
            <a:bodyPr lIns="50800" tIns="50800" rIns="50800" bIns="50800" rtlCol="0" anchor="ctr"/>
            <a:lstStyle/>
            <a:p>
              <a:pPr algn="just">
                <a:lnSpc>
                  <a:spcPts val="2943"/>
                </a:lnSpc>
              </a:pPr>
              <a:endParaRPr/>
            </a:p>
          </p:txBody>
        </p:sp>
      </p:grpSp>
      <p:sp>
        <p:nvSpPr>
          <p:cNvPr id="29" name="TextBox 29"/>
          <p:cNvSpPr txBox="1"/>
          <p:nvPr/>
        </p:nvSpPr>
        <p:spPr>
          <a:xfrm>
            <a:off x="1789348" y="1868400"/>
            <a:ext cx="3994258" cy="289560"/>
          </a:xfrm>
          <a:prstGeom prst="rect">
            <a:avLst/>
          </a:prstGeom>
        </p:spPr>
        <p:txBody>
          <a:bodyPr lIns="0" tIns="0" rIns="0" bIns="0" rtlCol="0" anchor="t">
            <a:spAutoFit/>
          </a:bodyPr>
          <a:lstStyle/>
          <a:p>
            <a:pPr algn="r">
              <a:lnSpc>
                <a:spcPts val="1980"/>
              </a:lnSpc>
            </a:pPr>
            <a:r>
              <a:rPr lang="en-US" sz="1800" spc="-45" dirty="0">
                <a:solidFill>
                  <a:srgbClr val="423376"/>
                </a:solidFill>
                <a:latin typeface="Trajan Pro 1"/>
              </a:rPr>
              <a:t>A word from the Headteacher</a:t>
            </a:r>
          </a:p>
        </p:txBody>
      </p:sp>
      <p:sp>
        <p:nvSpPr>
          <p:cNvPr id="30" name="TextBox 30"/>
          <p:cNvSpPr txBox="1"/>
          <p:nvPr/>
        </p:nvSpPr>
        <p:spPr>
          <a:xfrm>
            <a:off x="5146841" y="1308079"/>
            <a:ext cx="2278717" cy="351571"/>
          </a:xfrm>
          <a:prstGeom prst="rect">
            <a:avLst/>
          </a:prstGeom>
        </p:spPr>
        <p:txBody>
          <a:bodyPr lIns="0" tIns="0" rIns="0" bIns="0" rtlCol="0" anchor="t">
            <a:spAutoFit/>
          </a:bodyPr>
          <a:lstStyle/>
          <a:p>
            <a:pPr algn="ctr">
              <a:lnSpc>
                <a:spcPts val="3127"/>
              </a:lnSpc>
              <a:spcBef>
                <a:spcPct val="0"/>
              </a:spcBef>
            </a:pPr>
            <a:r>
              <a:rPr lang="en-US" sz="1699" spc="16" dirty="0">
                <a:solidFill>
                  <a:srgbClr val="1D1D1B"/>
                </a:solidFill>
                <a:latin typeface="Trajan Pro 2"/>
              </a:rPr>
              <a:t>SEPTEMBER 2024</a:t>
            </a:r>
          </a:p>
        </p:txBody>
      </p:sp>
      <p:sp>
        <p:nvSpPr>
          <p:cNvPr id="31" name="TextBox 31"/>
          <p:cNvSpPr txBox="1"/>
          <p:nvPr/>
        </p:nvSpPr>
        <p:spPr>
          <a:xfrm>
            <a:off x="1646169" y="6502406"/>
            <a:ext cx="5251628" cy="256480"/>
          </a:xfrm>
          <a:prstGeom prst="rect">
            <a:avLst/>
          </a:prstGeom>
        </p:spPr>
        <p:txBody>
          <a:bodyPr lIns="0" tIns="0" rIns="0" bIns="0" rtlCol="0" anchor="t">
            <a:spAutoFit/>
          </a:bodyPr>
          <a:lstStyle/>
          <a:p>
            <a:pPr>
              <a:lnSpc>
                <a:spcPts val="1980"/>
              </a:lnSpc>
            </a:pPr>
            <a:r>
              <a:rPr lang="en-US" sz="1800" spc="-44" dirty="0">
                <a:solidFill>
                  <a:srgbClr val="423376"/>
                </a:solidFill>
                <a:latin typeface="Trajan Pro 1"/>
              </a:rPr>
              <a:t>Our Values - Pupil achievement</a:t>
            </a:r>
          </a:p>
        </p:txBody>
      </p:sp>
      <p:sp>
        <p:nvSpPr>
          <p:cNvPr id="33" name="TextBox 33"/>
          <p:cNvSpPr txBox="1"/>
          <p:nvPr/>
        </p:nvSpPr>
        <p:spPr>
          <a:xfrm>
            <a:off x="754289" y="8782978"/>
            <a:ext cx="5988322" cy="1988686"/>
          </a:xfrm>
          <a:prstGeom prst="rect">
            <a:avLst/>
          </a:prstGeom>
        </p:spPr>
        <p:txBody>
          <a:bodyPr wrap="square" lIns="0" tIns="0" rIns="0" bIns="0" rtlCol="0" anchor="t">
            <a:spAutoFit/>
          </a:bodyPr>
          <a:lstStyle/>
          <a:p>
            <a:pPr>
              <a:lnSpc>
                <a:spcPts val="1199"/>
              </a:lnSpc>
            </a:pPr>
            <a:r>
              <a:rPr lang="en-US" sz="999" b="1" spc="9" dirty="0">
                <a:solidFill>
                  <a:srgbClr val="000000"/>
                </a:solidFill>
                <a:latin typeface="Verdana Pro"/>
              </a:rPr>
              <a:t>A reminder for new parents:</a:t>
            </a:r>
          </a:p>
          <a:p>
            <a:pPr>
              <a:lnSpc>
                <a:spcPts val="1199"/>
              </a:lnSpc>
            </a:pPr>
            <a:endParaRPr lang="en-US" sz="999" b="1" spc="9" dirty="0">
              <a:solidFill>
                <a:srgbClr val="000000"/>
              </a:solidFill>
              <a:latin typeface="Verdana Pro"/>
            </a:endParaRPr>
          </a:p>
          <a:p>
            <a:pPr>
              <a:lnSpc>
                <a:spcPts val="1199"/>
              </a:lnSpc>
            </a:pPr>
            <a:r>
              <a:rPr lang="en-US" sz="999" spc="9" dirty="0">
                <a:solidFill>
                  <a:srgbClr val="000000"/>
                </a:solidFill>
                <a:latin typeface="Verdana Pro"/>
              </a:rPr>
              <a:t>Across the year we actively celebrate the children who can demonstrate the school values at school or at home. Please watch out for special citizenship tasks on the home learning grids which gives your child the opportunity of practicing the values with you at home. If you can support us by using this language at home and celebrating these values at home then that will really support us at school.</a:t>
            </a:r>
          </a:p>
          <a:p>
            <a:pPr>
              <a:lnSpc>
                <a:spcPts val="1199"/>
              </a:lnSpc>
            </a:pPr>
            <a:endParaRPr lang="en-US" sz="999" spc="9" dirty="0">
              <a:solidFill>
                <a:srgbClr val="000000"/>
              </a:solidFill>
              <a:latin typeface="Verdana Pro"/>
            </a:endParaRPr>
          </a:p>
          <a:p>
            <a:pPr>
              <a:lnSpc>
                <a:spcPts val="1199"/>
              </a:lnSpc>
            </a:pPr>
            <a:endParaRPr lang="en-US" sz="999" spc="9" dirty="0">
              <a:solidFill>
                <a:srgbClr val="000000"/>
              </a:solidFill>
              <a:latin typeface="Verdana Pro"/>
            </a:endParaRPr>
          </a:p>
          <a:p>
            <a:pPr>
              <a:lnSpc>
                <a:spcPts val="1199"/>
              </a:lnSpc>
            </a:pPr>
            <a:endParaRPr lang="en-US" sz="999" spc="9" dirty="0">
              <a:solidFill>
                <a:srgbClr val="000000"/>
              </a:solidFill>
              <a:latin typeface="Verdana Pro"/>
            </a:endParaRPr>
          </a:p>
          <a:p>
            <a:pPr>
              <a:lnSpc>
                <a:spcPts val="1199"/>
              </a:lnSpc>
            </a:pPr>
            <a:endParaRPr lang="en-US" sz="999" spc="9" dirty="0">
              <a:solidFill>
                <a:srgbClr val="000000"/>
              </a:solidFill>
              <a:latin typeface="Verdana Pro"/>
            </a:endParaRPr>
          </a:p>
          <a:p>
            <a:pPr>
              <a:lnSpc>
                <a:spcPts val="1199"/>
              </a:lnSpc>
            </a:pPr>
            <a:endParaRPr lang="en-US" sz="999" spc="9" dirty="0">
              <a:solidFill>
                <a:srgbClr val="000000"/>
              </a:solidFill>
              <a:latin typeface="Verdana Pro"/>
            </a:endParaRPr>
          </a:p>
          <a:p>
            <a:pPr>
              <a:lnSpc>
                <a:spcPts val="1199"/>
              </a:lnSpc>
            </a:pPr>
            <a:endParaRPr lang="en-US" sz="999" spc="9" dirty="0">
              <a:solidFill>
                <a:srgbClr val="000000"/>
              </a:solidFill>
              <a:latin typeface="Verdana Pro"/>
            </a:endParaRPr>
          </a:p>
        </p:txBody>
      </p:sp>
      <p:sp>
        <p:nvSpPr>
          <p:cNvPr id="38" name="AutoShape 2" descr="online security">
            <a:extLst>
              <a:ext uri="{FF2B5EF4-FFF2-40B4-BE49-F238E27FC236}">
                <a16:creationId xmlns:a16="http://schemas.microsoft.com/office/drawing/2014/main" id="{672FB873-856C-464F-7F4F-183FD5550D00}"/>
              </a:ext>
            </a:extLst>
          </p:cNvPr>
          <p:cNvSpPr>
            <a:spLocks noChangeAspect="1" noChangeArrowheads="1"/>
          </p:cNvSpPr>
          <p:nvPr/>
        </p:nvSpPr>
        <p:spPr bwMode="auto">
          <a:xfrm>
            <a:off x="3625850" y="51943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TextBox 16">
            <a:extLst>
              <a:ext uri="{FF2B5EF4-FFF2-40B4-BE49-F238E27FC236}">
                <a16:creationId xmlns:a16="http://schemas.microsoft.com/office/drawing/2014/main" id="{2E3A6FEC-4876-8B39-2CF9-D4D25490F125}"/>
              </a:ext>
            </a:extLst>
          </p:cNvPr>
          <p:cNvSpPr txBox="1"/>
          <p:nvPr/>
        </p:nvSpPr>
        <p:spPr>
          <a:xfrm>
            <a:off x="5214977" y="5317969"/>
            <a:ext cx="931238" cy="676230"/>
          </a:xfrm>
          <a:prstGeom prst="rect">
            <a:avLst/>
          </a:prstGeom>
          <a:noFill/>
        </p:spPr>
        <p:txBody>
          <a:bodyPr wrap="square" rtlCol="0">
            <a:spAutoFit/>
          </a:bodyPr>
          <a:lstStyle/>
          <a:p>
            <a:endParaRPr lang="en-GB" dirty="0"/>
          </a:p>
        </p:txBody>
      </p:sp>
      <p:sp>
        <p:nvSpPr>
          <p:cNvPr id="40" name="TextBox 39">
            <a:extLst>
              <a:ext uri="{FF2B5EF4-FFF2-40B4-BE49-F238E27FC236}">
                <a16:creationId xmlns:a16="http://schemas.microsoft.com/office/drawing/2014/main" id="{B8238329-F510-2178-FF64-228A79E081C9}"/>
              </a:ext>
            </a:extLst>
          </p:cNvPr>
          <p:cNvSpPr txBox="1"/>
          <p:nvPr/>
        </p:nvSpPr>
        <p:spPr>
          <a:xfrm>
            <a:off x="754289" y="5568056"/>
            <a:ext cx="4572348" cy="516936"/>
          </a:xfrm>
          <a:prstGeom prst="rect">
            <a:avLst/>
          </a:prstGeom>
          <a:noFill/>
        </p:spPr>
        <p:txBody>
          <a:bodyPr wrap="square">
            <a:spAutoFit/>
          </a:bodyPr>
          <a:lstStyle/>
          <a:p>
            <a:pPr>
              <a:lnSpc>
                <a:spcPct val="107000"/>
              </a:lnSpc>
              <a:spcAft>
                <a:spcPts val="800"/>
              </a:spcAft>
            </a:pPr>
            <a:r>
              <a:rPr lang="en-GB" sz="1000" kern="100" dirty="0">
                <a:latin typeface="Calibri" panose="020F0502020204030204" pitchFamily="34" charset="0"/>
                <a:ea typeface="Calibri" panose="020F0502020204030204" pitchFamily="34" charset="0"/>
                <a:cs typeface="Times New Roman" panose="02020603050405020304" pitchFamily="18" charset="0"/>
              </a:rPr>
              <a:t>Kind regards,</a:t>
            </a:r>
          </a:p>
          <a:p>
            <a:pPr>
              <a:lnSpc>
                <a:spcPct val="107000"/>
              </a:lnSpc>
              <a:spcAft>
                <a:spcPts val="800"/>
              </a:spcAft>
            </a:pPr>
            <a:r>
              <a:rPr lang="en-GB" sz="1000" kern="100" dirty="0">
                <a:effectLst/>
                <a:latin typeface="Calibri" panose="020F0502020204030204" pitchFamily="34" charset="0"/>
                <a:ea typeface="Calibri" panose="020F0502020204030204" pitchFamily="34" charset="0"/>
                <a:cs typeface="Times New Roman" panose="02020603050405020304" pitchFamily="18" charset="0"/>
              </a:rPr>
              <a:t>Amanda Pedder – Executive </a:t>
            </a:r>
            <a:r>
              <a:rPr lang="en-GB" sz="1000" kern="100" dirty="0">
                <a:latin typeface="Calibri" panose="020F0502020204030204" pitchFamily="34" charset="0"/>
                <a:ea typeface="Calibri" panose="020F0502020204030204" pitchFamily="34" charset="0"/>
                <a:cs typeface="Times New Roman" panose="02020603050405020304" pitchFamily="18" charset="0"/>
              </a:rPr>
              <a:t>Headteacher</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6AC8E3E7-D8BB-CC91-3F9F-19DDB23180CB}"/>
              </a:ext>
            </a:extLst>
          </p:cNvPr>
          <p:cNvSpPr txBox="1"/>
          <p:nvPr/>
        </p:nvSpPr>
        <p:spPr>
          <a:xfrm>
            <a:off x="494295" y="2271626"/>
            <a:ext cx="6403502" cy="3477875"/>
          </a:xfrm>
          <a:prstGeom prst="rect">
            <a:avLst/>
          </a:prstGeom>
          <a:noFill/>
        </p:spPr>
        <p:txBody>
          <a:bodyPr wrap="square" rtlCol="0">
            <a:spAutoFit/>
          </a:bodyPr>
          <a:lstStyle/>
          <a:p>
            <a:pPr algn="just"/>
            <a:r>
              <a:rPr lang="en-GB" sz="1000" dirty="0"/>
              <a:t>What a wonderful start to our new academic year here at Loseley. Thank you to all our parents for sending the children back to school in smart school uniform for the start of the academic year; I am always so proud to see how well they have turned out with their smart newly polished shoes. </a:t>
            </a:r>
          </a:p>
          <a:p>
            <a:pPr algn="just"/>
            <a:endParaRPr lang="en-GB" sz="1000" dirty="0"/>
          </a:p>
          <a:p>
            <a:pPr algn="just"/>
            <a:r>
              <a:rPr lang="en-GB" sz="1000" dirty="0"/>
              <a:t>It has been particularly lovely to welcome so many new families to our school this year. We all look forward to sharing the next seven years with you and your family as your children travel through our wonderful school, growing and developing as young learners along the way. Our new Reception children have settled remarkably well into the new routines of school. They are now keenly taking part in their daily phonics lessons and it won’t be long until you get to experience that remarkable joy when they understand that the print in books makes stories that they can read.</a:t>
            </a:r>
          </a:p>
          <a:p>
            <a:pPr algn="just"/>
            <a:r>
              <a:rPr lang="en-GB" sz="1000" dirty="0"/>
              <a:t> </a:t>
            </a:r>
          </a:p>
          <a:p>
            <a:pPr algn="just"/>
            <a:r>
              <a:rPr lang="en-GB" sz="1000" dirty="0"/>
              <a:t>Our school Buddy System is also underway with our Year 6 children supporting our Year 3 children with their transition into the junior part of the school. These year groups all enjoyed a ‘Buddy’ afternoon together this week undertaking team building challenges and ‘getting to know you’ activities. This will soon be rolled out to our Year 3 children who will be buddied with our new Year R children so they have an older pupil to support and inspire them whilst at Loseley. Student leadership is an important element of the work that we do whilst your children are at school, teaching them how to take responsibility as active members of our school and community.</a:t>
            </a:r>
          </a:p>
          <a:p>
            <a:pPr algn="just"/>
            <a:endParaRPr lang="en-GB" sz="1000" dirty="0"/>
          </a:p>
          <a:p>
            <a:pPr algn="just"/>
            <a:r>
              <a:rPr lang="en-GB" sz="1000" dirty="0"/>
              <a:t>Our Autumn Term curriculum delivery is now well under way and by now our year group welcome letters for parents will be coming your way via Parentmail. Please take time to review these letter as they explain what your child will be learning in school along with practicalities such as days that they need their PE kits in school.</a:t>
            </a:r>
          </a:p>
          <a:p>
            <a:pPr algn="just"/>
            <a:endParaRPr lang="en-GB" sz="1000" dirty="0"/>
          </a:p>
          <a:p>
            <a:pPr algn="just"/>
            <a:endParaRPr lang="en-GB" sz="1000" dirty="0"/>
          </a:p>
        </p:txBody>
      </p:sp>
      <p:pic>
        <p:nvPicPr>
          <p:cNvPr id="3" name="Picture 2" descr="Diagram&#10;&#10;Description automatically generated">
            <a:extLst>
              <a:ext uri="{FF2B5EF4-FFF2-40B4-BE49-F238E27FC236}">
                <a16:creationId xmlns:a16="http://schemas.microsoft.com/office/drawing/2014/main" id="{D98334FD-E933-F647-1E24-6A2A7A8D268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3125" y="7082796"/>
            <a:ext cx="1680909" cy="1680909"/>
          </a:xfrm>
          <a:prstGeom prst="rect">
            <a:avLst/>
          </a:prstGeom>
          <a:noFill/>
          <a:ln>
            <a:noFill/>
          </a:ln>
        </p:spPr>
      </p:pic>
      <p:pic>
        <p:nvPicPr>
          <p:cNvPr id="4" name="Picture 3" descr="Diagram&#10;&#10;Description automatically generated">
            <a:extLst>
              <a:ext uri="{FF2B5EF4-FFF2-40B4-BE49-F238E27FC236}">
                <a16:creationId xmlns:a16="http://schemas.microsoft.com/office/drawing/2014/main" id="{6BBC32F1-1037-7518-24B5-EAD538EBD95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87439" y="7072539"/>
            <a:ext cx="1680909" cy="1680909"/>
          </a:xfrm>
          <a:prstGeom prst="rect">
            <a:avLst/>
          </a:prstGeom>
          <a:noFill/>
          <a:ln>
            <a:noFill/>
          </a:ln>
        </p:spPr>
      </p:pic>
      <p:pic>
        <p:nvPicPr>
          <p:cNvPr id="11" name="Picture 10" descr="Diagram&#10;&#10;Description automatically generated">
            <a:extLst>
              <a:ext uri="{FF2B5EF4-FFF2-40B4-BE49-F238E27FC236}">
                <a16:creationId xmlns:a16="http://schemas.microsoft.com/office/drawing/2014/main" id="{E07D51C7-7843-2BB3-FD2E-00F91E6B6A39}"/>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769920" y="7100427"/>
            <a:ext cx="1625135" cy="16251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81875" y="9846422"/>
            <a:ext cx="1018990" cy="297839"/>
            <a:chOff x="0" y="0"/>
            <a:chExt cx="1358653" cy="397119"/>
          </a:xfrm>
        </p:grpSpPr>
        <p:sp>
          <p:nvSpPr>
            <p:cNvPr id="3" name="Freeform 3"/>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4" name="Freeform 4"/>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5" name="Freeform 5"/>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grpSp>
        <p:nvGrpSpPr>
          <p:cNvPr id="6" name="Group 6"/>
          <p:cNvGrpSpPr/>
          <p:nvPr/>
        </p:nvGrpSpPr>
        <p:grpSpPr>
          <a:xfrm>
            <a:off x="260846" y="250300"/>
            <a:ext cx="1018990" cy="297839"/>
            <a:chOff x="0" y="0"/>
            <a:chExt cx="1358653" cy="397119"/>
          </a:xfrm>
        </p:grpSpPr>
        <p:sp>
          <p:nvSpPr>
            <p:cNvPr id="7" name="Freeform 7"/>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8" name="Freeform 8"/>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9" name="Freeform 9"/>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13" name="AutoShape 13"/>
          <p:cNvSpPr/>
          <p:nvPr/>
        </p:nvSpPr>
        <p:spPr>
          <a:xfrm>
            <a:off x="219105" y="7685838"/>
            <a:ext cx="2138340" cy="560843"/>
          </a:xfrm>
          <a:prstGeom prst="rect">
            <a:avLst/>
          </a:prstGeom>
          <a:solidFill>
            <a:srgbClr val="D9DCDF"/>
          </a:solidFill>
        </p:spPr>
        <p:txBody>
          <a:bodyPr/>
          <a:lstStyle/>
          <a:p>
            <a:endParaRPr lang="en-GB"/>
          </a:p>
        </p:txBody>
      </p:sp>
      <p:grpSp>
        <p:nvGrpSpPr>
          <p:cNvPr id="14" name="Group 14"/>
          <p:cNvGrpSpPr/>
          <p:nvPr/>
        </p:nvGrpSpPr>
        <p:grpSpPr>
          <a:xfrm>
            <a:off x="307957" y="1946229"/>
            <a:ext cx="2138340" cy="1457137"/>
            <a:chOff x="0" y="0"/>
            <a:chExt cx="766333" cy="522205"/>
          </a:xfrm>
        </p:grpSpPr>
        <p:sp>
          <p:nvSpPr>
            <p:cNvPr id="15" name="Freeform 15"/>
            <p:cNvSpPr/>
            <p:nvPr/>
          </p:nvSpPr>
          <p:spPr>
            <a:xfrm>
              <a:off x="0" y="0"/>
              <a:ext cx="766333" cy="522205"/>
            </a:xfrm>
            <a:custGeom>
              <a:avLst/>
              <a:gdLst/>
              <a:ahLst/>
              <a:cxnLst/>
              <a:rect l="l" t="t" r="r" b="b"/>
              <a:pathLst>
                <a:path w="766333" h="522205">
                  <a:moveTo>
                    <a:pt x="0" y="0"/>
                  </a:moveTo>
                  <a:lnTo>
                    <a:pt x="766333" y="0"/>
                  </a:lnTo>
                  <a:lnTo>
                    <a:pt x="766333" y="522205"/>
                  </a:lnTo>
                  <a:lnTo>
                    <a:pt x="0" y="522205"/>
                  </a:lnTo>
                  <a:close/>
                </a:path>
              </a:pathLst>
            </a:custGeom>
            <a:solidFill>
              <a:srgbClr val="FFFFFF"/>
            </a:solidFill>
          </p:spPr>
          <p:txBody>
            <a:bodyPr/>
            <a:lstStyle/>
            <a:p>
              <a:endParaRPr lang="en-GB" sz="1200" dirty="0"/>
            </a:p>
          </p:txBody>
        </p:sp>
        <p:sp>
          <p:nvSpPr>
            <p:cNvPr id="16" name="TextBox 16"/>
            <p:cNvSpPr txBox="1"/>
            <p:nvPr/>
          </p:nvSpPr>
          <p:spPr>
            <a:xfrm>
              <a:off x="0" y="-95250"/>
              <a:ext cx="766333" cy="617455"/>
            </a:xfrm>
            <a:prstGeom prst="rect">
              <a:avLst/>
            </a:prstGeom>
          </p:spPr>
          <p:txBody>
            <a:bodyPr lIns="50800" tIns="50800" rIns="50800" bIns="50800" rtlCol="0" anchor="ctr"/>
            <a:lstStyle/>
            <a:p>
              <a:pPr algn="just">
                <a:lnSpc>
                  <a:spcPts val="2943"/>
                </a:lnSpc>
              </a:pPr>
              <a:endParaRPr/>
            </a:p>
          </p:txBody>
        </p:sp>
      </p:grpSp>
      <p:sp>
        <p:nvSpPr>
          <p:cNvPr id="17" name="AutoShape 17"/>
          <p:cNvSpPr/>
          <p:nvPr/>
        </p:nvSpPr>
        <p:spPr>
          <a:xfrm>
            <a:off x="2446297" y="7771073"/>
            <a:ext cx="2138340" cy="390375"/>
          </a:xfrm>
          <a:prstGeom prst="rect">
            <a:avLst/>
          </a:prstGeom>
          <a:solidFill>
            <a:srgbClr val="D9DCDF"/>
          </a:solidFill>
        </p:spPr>
        <p:txBody>
          <a:bodyPr/>
          <a:lstStyle/>
          <a:p>
            <a:endParaRPr lang="en-GB"/>
          </a:p>
        </p:txBody>
      </p:sp>
      <p:grpSp>
        <p:nvGrpSpPr>
          <p:cNvPr id="18" name="Group 18"/>
          <p:cNvGrpSpPr/>
          <p:nvPr/>
        </p:nvGrpSpPr>
        <p:grpSpPr>
          <a:xfrm>
            <a:off x="2625922" y="8358068"/>
            <a:ext cx="1740857" cy="1600047"/>
            <a:chOff x="-21328" y="-130938"/>
            <a:chExt cx="787661" cy="700985"/>
          </a:xfrm>
        </p:grpSpPr>
        <p:sp>
          <p:nvSpPr>
            <p:cNvPr id="19" name="Freeform 19"/>
            <p:cNvSpPr/>
            <p:nvPr/>
          </p:nvSpPr>
          <p:spPr>
            <a:xfrm>
              <a:off x="-21328" y="-130938"/>
              <a:ext cx="766333" cy="570047"/>
            </a:xfrm>
            <a:custGeom>
              <a:avLst/>
              <a:gdLst/>
              <a:ahLst/>
              <a:cxnLst/>
              <a:rect l="l" t="t" r="r" b="b"/>
              <a:pathLst>
                <a:path w="766333" h="570047">
                  <a:moveTo>
                    <a:pt x="0" y="0"/>
                  </a:moveTo>
                  <a:lnTo>
                    <a:pt x="766333" y="0"/>
                  </a:lnTo>
                  <a:lnTo>
                    <a:pt x="766333" y="570047"/>
                  </a:lnTo>
                  <a:lnTo>
                    <a:pt x="0" y="570047"/>
                  </a:lnTo>
                  <a:close/>
                </a:path>
              </a:pathLst>
            </a:custGeom>
            <a:solidFill>
              <a:srgbClr val="FFFFFF"/>
            </a:solidFill>
          </p:spPr>
          <p:txBody>
            <a:bodyPr/>
            <a:lstStyle/>
            <a:p>
              <a:r>
                <a:rPr lang="en-US" sz="1000" b="1" dirty="0"/>
                <a:t>Autumn Term </a:t>
              </a:r>
            </a:p>
            <a:p>
              <a:endParaRPr lang="en-US" sz="1000" b="1" dirty="0"/>
            </a:p>
            <a:p>
              <a:r>
                <a:rPr lang="en-US" sz="1000" dirty="0"/>
                <a:t>2</a:t>
              </a:r>
              <a:r>
                <a:rPr lang="en-US" sz="1000" baseline="30000" dirty="0"/>
                <a:t>nd</a:t>
              </a:r>
              <a:r>
                <a:rPr lang="en-US" sz="1000" dirty="0"/>
                <a:t> Sept – 25</a:t>
              </a:r>
              <a:r>
                <a:rPr lang="en-US" sz="1000" baseline="30000" dirty="0"/>
                <a:t>th</a:t>
              </a:r>
              <a:r>
                <a:rPr lang="en-US" sz="1000" dirty="0"/>
                <a:t> Oct </a:t>
              </a:r>
              <a:br>
                <a:rPr lang="en-US" sz="1000" dirty="0"/>
              </a:br>
              <a:r>
                <a:rPr lang="en-US" sz="1000" dirty="0"/>
                <a:t>Half term – 28</a:t>
              </a:r>
              <a:r>
                <a:rPr lang="en-US" sz="1000" baseline="30000" dirty="0"/>
                <a:t>th</a:t>
              </a:r>
              <a:r>
                <a:rPr lang="en-US" sz="1000" dirty="0"/>
                <a:t> Oct – 1</a:t>
              </a:r>
              <a:r>
                <a:rPr lang="en-US" sz="1000" baseline="30000" dirty="0"/>
                <a:t>st</a:t>
              </a:r>
              <a:r>
                <a:rPr lang="en-US" sz="1000" dirty="0"/>
                <a:t> Nov</a:t>
              </a:r>
              <a:br>
                <a:rPr lang="en-US" sz="1000" dirty="0"/>
              </a:br>
              <a:r>
                <a:rPr lang="en-US" sz="1000" dirty="0"/>
                <a:t>4</a:t>
              </a:r>
              <a:r>
                <a:rPr lang="en-US" sz="1000" baseline="30000" dirty="0"/>
                <a:t>th</a:t>
              </a:r>
              <a:r>
                <a:rPr lang="en-US" sz="1000" dirty="0"/>
                <a:t> Nov – 20 Dec</a:t>
              </a:r>
              <a:br>
                <a:rPr lang="en-US" sz="1000" dirty="0"/>
              </a:br>
              <a:r>
                <a:rPr lang="en-US" sz="1000" dirty="0"/>
                <a:t>Christmas – 21 Dec – 5</a:t>
              </a:r>
              <a:r>
                <a:rPr lang="en-US" sz="1000" baseline="30000" dirty="0"/>
                <a:t>th</a:t>
              </a:r>
              <a:r>
                <a:rPr lang="en-US" sz="1000" dirty="0"/>
                <a:t> Jan</a:t>
              </a:r>
              <a:endParaRPr lang="en-GB" sz="1000" dirty="0"/>
            </a:p>
          </p:txBody>
        </p:sp>
        <p:sp>
          <p:nvSpPr>
            <p:cNvPr id="20" name="TextBox 20"/>
            <p:cNvSpPr txBox="1"/>
            <p:nvPr/>
          </p:nvSpPr>
          <p:spPr>
            <a:xfrm>
              <a:off x="0" y="-95250"/>
              <a:ext cx="766333" cy="665297"/>
            </a:xfrm>
            <a:prstGeom prst="rect">
              <a:avLst/>
            </a:prstGeom>
          </p:spPr>
          <p:txBody>
            <a:bodyPr lIns="50800" tIns="50800" rIns="50800" bIns="50800" rtlCol="0" anchor="ctr"/>
            <a:lstStyle/>
            <a:p>
              <a:pPr algn="just">
                <a:lnSpc>
                  <a:spcPts val="2943"/>
                </a:lnSpc>
              </a:pPr>
              <a:endParaRPr/>
            </a:p>
          </p:txBody>
        </p:sp>
      </p:grpSp>
      <p:sp>
        <p:nvSpPr>
          <p:cNvPr id="21" name="AutoShape 21"/>
          <p:cNvSpPr/>
          <p:nvPr/>
        </p:nvSpPr>
        <p:spPr>
          <a:xfrm>
            <a:off x="4807557" y="7771073"/>
            <a:ext cx="2138340" cy="390375"/>
          </a:xfrm>
          <a:prstGeom prst="rect">
            <a:avLst/>
          </a:prstGeom>
          <a:solidFill>
            <a:srgbClr val="D9DCDF"/>
          </a:solidFill>
        </p:spPr>
        <p:txBody>
          <a:bodyPr/>
          <a:lstStyle/>
          <a:p>
            <a:endParaRPr lang="en-GB"/>
          </a:p>
        </p:txBody>
      </p:sp>
      <p:grpSp>
        <p:nvGrpSpPr>
          <p:cNvPr id="22" name="Group 22"/>
          <p:cNvGrpSpPr/>
          <p:nvPr/>
        </p:nvGrpSpPr>
        <p:grpSpPr>
          <a:xfrm>
            <a:off x="458380" y="8310626"/>
            <a:ext cx="1551232" cy="1452049"/>
            <a:chOff x="0" y="-95250"/>
            <a:chExt cx="766333" cy="851739"/>
          </a:xfrm>
        </p:grpSpPr>
        <p:sp>
          <p:nvSpPr>
            <p:cNvPr id="23" name="Freeform 23"/>
            <p:cNvSpPr/>
            <p:nvPr/>
          </p:nvSpPr>
          <p:spPr>
            <a:xfrm>
              <a:off x="0" y="-73709"/>
              <a:ext cx="766333" cy="756489"/>
            </a:xfrm>
            <a:custGeom>
              <a:avLst/>
              <a:gdLst/>
              <a:ahLst/>
              <a:cxnLst/>
              <a:rect l="l" t="t" r="r" b="b"/>
              <a:pathLst>
                <a:path w="766333" h="756489">
                  <a:moveTo>
                    <a:pt x="0" y="0"/>
                  </a:moveTo>
                  <a:lnTo>
                    <a:pt x="766333" y="0"/>
                  </a:lnTo>
                  <a:lnTo>
                    <a:pt x="766333" y="756489"/>
                  </a:lnTo>
                  <a:lnTo>
                    <a:pt x="0" y="756489"/>
                  </a:lnTo>
                  <a:close/>
                </a:path>
              </a:pathLst>
            </a:custGeom>
            <a:solidFill>
              <a:srgbClr val="FFFFFF"/>
            </a:solidFill>
          </p:spPr>
          <p:txBody>
            <a:bodyPr/>
            <a:lstStyle/>
            <a:p>
              <a:r>
                <a:rPr lang="en-US" sz="1000" dirty="0"/>
                <a:t>Wednesday 9</a:t>
              </a:r>
              <a:r>
                <a:rPr lang="en-US" sz="1000" baseline="30000" dirty="0"/>
                <a:t>th</a:t>
              </a:r>
              <a:r>
                <a:rPr lang="en-US" sz="1000" dirty="0"/>
                <a:t> October – E-Safety Day</a:t>
              </a:r>
            </a:p>
            <a:p>
              <a:r>
                <a:rPr lang="en-US" sz="1000" dirty="0"/>
                <a:t>Wednesday 16</a:t>
              </a:r>
              <a:r>
                <a:rPr lang="en-US" sz="1000" baseline="30000" dirty="0"/>
                <a:t>th</a:t>
              </a:r>
              <a:r>
                <a:rPr lang="en-US" sz="1000" dirty="0"/>
                <a:t> October – Open Evening (Prospective Parents)</a:t>
              </a:r>
              <a:br>
                <a:rPr lang="en-US" sz="1000" dirty="0"/>
              </a:br>
              <a:r>
                <a:rPr lang="en-US" sz="1000" b="1" dirty="0"/>
                <a:t>Friday 25</a:t>
              </a:r>
              <a:r>
                <a:rPr lang="en-US" sz="1000" b="1" baseline="30000" dirty="0"/>
                <a:t>th</a:t>
              </a:r>
              <a:r>
                <a:rPr lang="en-US" sz="1000" b="1" dirty="0"/>
                <a:t> October – Inset Day</a:t>
              </a:r>
              <a:br>
                <a:rPr lang="en-US" sz="1000" b="1" dirty="0"/>
              </a:br>
              <a:r>
                <a:rPr lang="en-US" sz="1000" b="1" dirty="0"/>
                <a:t>Monday 4</a:t>
              </a:r>
              <a:r>
                <a:rPr lang="en-US" sz="1000" b="1" baseline="30000" dirty="0"/>
                <a:t>th</a:t>
              </a:r>
              <a:r>
                <a:rPr lang="en-US" sz="1000" b="1" dirty="0"/>
                <a:t> November – Inset day</a:t>
              </a:r>
              <a:br>
                <a:rPr lang="en-US" sz="1100" b="1" dirty="0"/>
              </a:br>
              <a:endParaRPr lang="en-GB" sz="1100" b="1" dirty="0"/>
            </a:p>
          </p:txBody>
        </p:sp>
        <p:sp>
          <p:nvSpPr>
            <p:cNvPr id="24" name="TextBox 24"/>
            <p:cNvSpPr txBox="1"/>
            <p:nvPr/>
          </p:nvSpPr>
          <p:spPr>
            <a:xfrm>
              <a:off x="0" y="-95250"/>
              <a:ext cx="766333" cy="851739"/>
            </a:xfrm>
            <a:prstGeom prst="rect">
              <a:avLst/>
            </a:prstGeom>
          </p:spPr>
          <p:txBody>
            <a:bodyPr lIns="50800" tIns="50800" rIns="50800" bIns="50800" rtlCol="0" anchor="ctr"/>
            <a:lstStyle/>
            <a:p>
              <a:pPr algn="just">
                <a:lnSpc>
                  <a:spcPts val="2943"/>
                </a:lnSpc>
              </a:pPr>
              <a:endParaRPr/>
            </a:p>
          </p:txBody>
        </p:sp>
      </p:grpSp>
      <p:sp>
        <p:nvSpPr>
          <p:cNvPr id="25" name="Freeform 25"/>
          <p:cNvSpPr/>
          <p:nvPr/>
        </p:nvSpPr>
        <p:spPr>
          <a:xfrm>
            <a:off x="5030227" y="8270518"/>
            <a:ext cx="487277" cy="487277"/>
          </a:xfrm>
          <a:custGeom>
            <a:avLst/>
            <a:gdLst/>
            <a:ahLst/>
            <a:cxnLst/>
            <a:rect l="l" t="t" r="r" b="b"/>
            <a:pathLst>
              <a:path w="487277" h="487277">
                <a:moveTo>
                  <a:pt x="0" y="0"/>
                </a:moveTo>
                <a:lnTo>
                  <a:pt x="487277" y="0"/>
                </a:lnTo>
                <a:lnTo>
                  <a:pt x="487277" y="487277"/>
                </a:lnTo>
                <a:lnTo>
                  <a:pt x="0" y="487277"/>
                </a:lnTo>
                <a:lnTo>
                  <a:pt x="0" y="0"/>
                </a:lnTo>
                <a:close/>
              </a:path>
            </a:pathLst>
          </a:custGeom>
          <a:blipFill>
            <a:blip r:embed="rId5"/>
            <a:stretch>
              <a:fillRect/>
            </a:stretch>
          </a:blipFill>
        </p:spPr>
        <p:txBody>
          <a:bodyPr/>
          <a:lstStyle/>
          <a:p>
            <a:endParaRPr lang="en-GB"/>
          </a:p>
        </p:txBody>
      </p:sp>
      <p:sp>
        <p:nvSpPr>
          <p:cNvPr id="26" name="Freeform 26"/>
          <p:cNvSpPr/>
          <p:nvPr/>
        </p:nvSpPr>
        <p:spPr>
          <a:xfrm>
            <a:off x="5063616" y="8849660"/>
            <a:ext cx="487277" cy="487277"/>
          </a:xfrm>
          <a:custGeom>
            <a:avLst/>
            <a:gdLst/>
            <a:ahLst/>
            <a:cxnLst/>
            <a:rect l="l" t="t" r="r" b="b"/>
            <a:pathLst>
              <a:path w="487277" h="487277">
                <a:moveTo>
                  <a:pt x="0" y="0"/>
                </a:moveTo>
                <a:lnTo>
                  <a:pt x="487277" y="0"/>
                </a:lnTo>
                <a:lnTo>
                  <a:pt x="487277" y="487276"/>
                </a:lnTo>
                <a:lnTo>
                  <a:pt x="0" y="487276"/>
                </a:lnTo>
                <a:lnTo>
                  <a:pt x="0" y="0"/>
                </a:lnTo>
                <a:close/>
              </a:path>
            </a:pathLst>
          </a:custGeom>
          <a:blipFill>
            <a:blip r:embed="rId6"/>
            <a:stretch>
              <a:fillRect/>
            </a:stretch>
          </a:blipFill>
        </p:spPr>
        <p:txBody>
          <a:bodyPr/>
          <a:lstStyle/>
          <a:p>
            <a:endParaRPr lang="en-GB"/>
          </a:p>
        </p:txBody>
      </p:sp>
      <p:sp>
        <p:nvSpPr>
          <p:cNvPr id="27" name="Freeform 27"/>
          <p:cNvSpPr/>
          <p:nvPr/>
        </p:nvSpPr>
        <p:spPr>
          <a:xfrm>
            <a:off x="5076999" y="9464462"/>
            <a:ext cx="469572" cy="493653"/>
          </a:xfrm>
          <a:custGeom>
            <a:avLst/>
            <a:gdLst/>
            <a:ahLst/>
            <a:cxnLst/>
            <a:rect l="l" t="t" r="r" b="b"/>
            <a:pathLst>
              <a:path w="469572" h="493653">
                <a:moveTo>
                  <a:pt x="0" y="0"/>
                </a:moveTo>
                <a:lnTo>
                  <a:pt x="469573" y="0"/>
                </a:lnTo>
                <a:lnTo>
                  <a:pt x="469573" y="493653"/>
                </a:lnTo>
                <a:lnTo>
                  <a:pt x="0" y="493653"/>
                </a:lnTo>
                <a:lnTo>
                  <a:pt x="0" y="0"/>
                </a:lnTo>
                <a:close/>
              </a:path>
            </a:pathLst>
          </a:custGeom>
          <a:blipFill>
            <a:blip r:embed="rId7"/>
            <a:stretch>
              <a:fillRect r="-100000"/>
            </a:stretch>
          </a:blipFill>
        </p:spPr>
        <p:txBody>
          <a:bodyPr/>
          <a:lstStyle/>
          <a:p>
            <a:endParaRPr lang="en-GB"/>
          </a:p>
        </p:txBody>
      </p:sp>
      <p:sp>
        <p:nvSpPr>
          <p:cNvPr id="31" name="TextBox 31"/>
          <p:cNvSpPr txBox="1"/>
          <p:nvPr/>
        </p:nvSpPr>
        <p:spPr>
          <a:xfrm>
            <a:off x="2576602" y="7838918"/>
            <a:ext cx="1872307" cy="256480"/>
          </a:xfrm>
          <a:prstGeom prst="rect">
            <a:avLst/>
          </a:prstGeom>
        </p:spPr>
        <p:txBody>
          <a:bodyPr wrap="square" lIns="0" tIns="0" rIns="0" bIns="0" rtlCol="0" anchor="t">
            <a:spAutoFit/>
          </a:bodyPr>
          <a:lstStyle/>
          <a:p>
            <a:pPr algn="ctr">
              <a:lnSpc>
                <a:spcPts val="1980"/>
              </a:lnSpc>
            </a:pPr>
            <a:r>
              <a:rPr lang="en-US" sz="1800" spc="-44" dirty="0">
                <a:solidFill>
                  <a:srgbClr val="423376"/>
                </a:solidFill>
                <a:latin typeface="Trajan Pro 1"/>
              </a:rPr>
              <a:t>Term dates</a:t>
            </a:r>
          </a:p>
        </p:txBody>
      </p:sp>
      <p:sp>
        <p:nvSpPr>
          <p:cNvPr id="32" name="TextBox 32"/>
          <p:cNvSpPr txBox="1"/>
          <p:nvPr/>
        </p:nvSpPr>
        <p:spPr>
          <a:xfrm>
            <a:off x="284402" y="2051451"/>
            <a:ext cx="2232563" cy="623440"/>
          </a:xfrm>
          <a:prstGeom prst="rect">
            <a:avLst/>
          </a:prstGeom>
        </p:spPr>
        <p:txBody>
          <a:bodyPr lIns="0" tIns="0" rIns="0" bIns="0" rtlCol="0" anchor="t">
            <a:spAutoFit/>
          </a:bodyPr>
          <a:lstStyle/>
          <a:p>
            <a:pPr>
              <a:lnSpc>
                <a:spcPts val="1656"/>
              </a:lnSpc>
            </a:pPr>
            <a:r>
              <a:rPr lang="en-US" sz="900" spc="9" dirty="0">
                <a:solidFill>
                  <a:srgbClr val="000000"/>
                </a:solidFill>
                <a:latin typeface="Verdana Pro"/>
              </a:rPr>
              <a:t>  </a:t>
            </a:r>
          </a:p>
          <a:p>
            <a:pPr>
              <a:lnSpc>
                <a:spcPts val="1656"/>
              </a:lnSpc>
            </a:pPr>
            <a:endParaRPr lang="en-US" sz="900" spc="9" dirty="0">
              <a:solidFill>
                <a:srgbClr val="000000"/>
              </a:solidFill>
              <a:latin typeface="Verdana Pro"/>
            </a:endParaRPr>
          </a:p>
          <a:p>
            <a:pPr>
              <a:lnSpc>
                <a:spcPts val="1656"/>
              </a:lnSpc>
            </a:pPr>
            <a:endParaRPr lang="en-US" sz="900" spc="9" dirty="0">
              <a:solidFill>
                <a:srgbClr val="000000"/>
              </a:solidFill>
              <a:latin typeface="Verdana Pro"/>
            </a:endParaRPr>
          </a:p>
        </p:txBody>
      </p:sp>
      <p:sp>
        <p:nvSpPr>
          <p:cNvPr id="34" name="TextBox 34"/>
          <p:cNvSpPr txBox="1"/>
          <p:nvPr/>
        </p:nvSpPr>
        <p:spPr>
          <a:xfrm>
            <a:off x="2410474" y="8570371"/>
            <a:ext cx="1911400" cy="187424"/>
          </a:xfrm>
          <a:prstGeom prst="rect">
            <a:avLst/>
          </a:prstGeom>
        </p:spPr>
        <p:txBody>
          <a:bodyPr lIns="0" tIns="0" rIns="0" bIns="0" rtlCol="0" anchor="t">
            <a:spAutoFit/>
          </a:bodyPr>
          <a:lstStyle/>
          <a:p>
            <a:pPr>
              <a:lnSpc>
                <a:spcPts val="1656"/>
              </a:lnSpc>
              <a:spcBef>
                <a:spcPct val="0"/>
              </a:spcBef>
            </a:pPr>
            <a:r>
              <a:rPr lang="en-US" sz="900" spc="9" dirty="0">
                <a:solidFill>
                  <a:srgbClr val="000000"/>
                </a:solidFill>
                <a:latin typeface="Verdana Pro"/>
              </a:rPr>
              <a:t> </a:t>
            </a:r>
          </a:p>
        </p:txBody>
      </p:sp>
      <p:sp>
        <p:nvSpPr>
          <p:cNvPr id="35" name="TextBox 35"/>
          <p:cNvSpPr txBox="1"/>
          <p:nvPr/>
        </p:nvSpPr>
        <p:spPr>
          <a:xfrm>
            <a:off x="4807557" y="313373"/>
            <a:ext cx="2278717" cy="351571"/>
          </a:xfrm>
          <a:prstGeom prst="rect">
            <a:avLst/>
          </a:prstGeom>
        </p:spPr>
        <p:txBody>
          <a:bodyPr lIns="0" tIns="0" rIns="0" bIns="0" rtlCol="0" anchor="t">
            <a:spAutoFit/>
          </a:bodyPr>
          <a:lstStyle/>
          <a:p>
            <a:pPr algn="ctr">
              <a:lnSpc>
                <a:spcPts val="3127"/>
              </a:lnSpc>
              <a:spcBef>
                <a:spcPct val="0"/>
              </a:spcBef>
            </a:pPr>
            <a:r>
              <a:rPr lang="en-US" sz="1699" spc="16" dirty="0">
                <a:solidFill>
                  <a:srgbClr val="1D1D1B"/>
                </a:solidFill>
                <a:latin typeface="Trajan Pro 2"/>
              </a:rPr>
              <a:t>SEPTEMBER, 2024</a:t>
            </a:r>
          </a:p>
        </p:txBody>
      </p:sp>
      <p:sp>
        <p:nvSpPr>
          <p:cNvPr id="36" name="TextBox 36"/>
          <p:cNvSpPr txBox="1"/>
          <p:nvPr/>
        </p:nvSpPr>
        <p:spPr>
          <a:xfrm>
            <a:off x="312893" y="7717729"/>
            <a:ext cx="1950764" cy="497059"/>
          </a:xfrm>
          <a:prstGeom prst="rect">
            <a:avLst/>
          </a:prstGeom>
        </p:spPr>
        <p:txBody>
          <a:bodyPr lIns="0" tIns="0" rIns="0" bIns="0" rtlCol="0" anchor="t">
            <a:spAutoFit/>
          </a:bodyPr>
          <a:lstStyle/>
          <a:p>
            <a:pPr algn="ctr">
              <a:lnSpc>
                <a:spcPts val="1980"/>
              </a:lnSpc>
            </a:pPr>
            <a:r>
              <a:rPr lang="en-US" sz="1400" spc="-44" dirty="0">
                <a:solidFill>
                  <a:srgbClr val="423376"/>
                </a:solidFill>
                <a:latin typeface="Trajan Pro 1"/>
              </a:rPr>
              <a:t>Upcoming Whole school events</a:t>
            </a:r>
          </a:p>
        </p:txBody>
      </p:sp>
      <p:sp>
        <p:nvSpPr>
          <p:cNvPr id="37" name="TextBox 37"/>
          <p:cNvSpPr txBox="1"/>
          <p:nvPr/>
        </p:nvSpPr>
        <p:spPr>
          <a:xfrm>
            <a:off x="1774003" y="930725"/>
            <a:ext cx="4367532" cy="256480"/>
          </a:xfrm>
          <a:prstGeom prst="rect">
            <a:avLst/>
          </a:prstGeom>
        </p:spPr>
        <p:txBody>
          <a:bodyPr wrap="square" lIns="0" tIns="0" rIns="0" bIns="0" rtlCol="0" anchor="t">
            <a:spAutoFit/>
          </a:bodyPr>
          <a:lstStyle/>
          <a:p>
            <a:pPr algn="ctr">
              <a:lnSpc>
                <a:spcPts val="1980"/>
              </a:lnSpc>
            </a:pPr>
            <a:r>
              <a:rPr lang="en-US" spc="-44" dirty="0">
                <a:solidFill>
                  <a:srgbClr val="423376"/>
                </a:solidFill>
                <a:latin typeface="Trajan Pro 1"/>
              </a:rPr>
              <a:t>Meet the LEADERSHIP TEAM: </a:t>
            </a:r>
          </a:p>
        </p:txBody>
      </p:sp>
      <p:sp>
        <p:nvSpPr>
          <p:cNvPr id="38" name="TextBox 38"/>
          <p:cNvSpPr txBox="1"/>
          <p:nvPr/>
        </p:nvSpPr>
        <p:spPr>
          <a:xfrm>
            <a:off x="4889050" y="7863104"/>
            <a:ext cx="1950764" cy="289560"/>
          </a:xfrm>
          <a:prstGeom prst="rect">
            <a:avLst/>
          </a:prstGeom>
        </p:spPr>
        <p:txBody>
          <a:bodyPr lIns="0" tIns="0" rIns="0" bIns="0" rtlCol="0" anchor="t">
            <a:spAutoFit/>
          </a:bodyPr>
          <a:lstStyle/>
          <a:p>
            <a:pPr algn="ctr">
              <a:lnSpc>
                <a:spcPts val="1980"/>
              </a:lnSpc>
            </a:pPr>
            <a:r>
              <a:rPr lang="en-US" sz="1800" spc="-44" dirty="0">
                <a:solidFill>
                  <a:srgbClr val="423376"/>
                </a:solidFill>
                <a:latin typeface="Trajan Pro 1"/>
              </a:rPr>
              <a:t>Follow us</a:t>
            </a:r>
          </a:p>
        </p:txBody>
      </p:sp>
      <p:sp>
        <p:nvSpPr>
          <p:cNvPr id="39" name="TextBox 39"/>
          <p:cNvSpPr txBox="1"/>
          <p:nvPr/>
        </p:nvSpPr>
        <p:spPr>
          <a:xfrm>
            <a:off x="5177129" y="8007884"/>
            <a:ext cx="1955739" cy="1838538"/>
          </a:xfrm>
          <a:prstGeom prst="rect">
            <a:avLst/>
          </a:prstGeom>
        </p:spPr>
        <p:txBody>
          <a:bodyPr lIns="0" tIns="0" rIns="0" bIns="0" rtlCol="0" anchor="t">
            <a:spAutoFit/>
          </a:bodyPr>
          <a:lstStyle/>
          <a:p>
            <a:pPr algn="ctr">
              <a:lnSpc>
                <a:spcPts val="1839"/>
              </a:lnSpc>
            </a:pPr>
            <a:r>
              <a:rPr lang="en-US" sz="999" spc="9" dirty="0">
                <a:solidFill>
                  <a:srgbClr val="000000"/>
                </a:solidFill>
                <a:latin typeface="Verdana Pro"/>
              </a:rPr>
              <a:t>                </a:t>
            </a:r>
          </a:p>
          <a:p>
            <a:pPr algn="ctr">
              <a:lnSpc>
                <a:spcPts val="1839"/>
              </a:lnSpc>
              <a:spcBef>
                <a:spcPct val="0"/>
              </a:spcBef>
            </a:pPr>
            <a:r>
              <a:rPr lang="en-US" sz="999" spc="9" dirty="0">
                <a:solidFill>
                  <a:srgbClr val="000000"/>
                </a:solidFill>
                <a:latin typeface="Verdana Pro"/>
              </a:rPr>
              <a:t>Loseley Fields </a:t>
            </a:r>
          </a:p>
          <a:p>
            <a:pPr algn="ctr">
              <a:lnSpc>
                <a:spcPts val="1839"/>
              </a:lnSpc>
              <a:spcBef>
                <a:spcPct val="0"/>
              </a:spcBef>
            </a:pPr>
            <a:r>
              <a:rPr lang="en-US" sz="999" spc="9" dirty="0">
                <a:solidFill>
                  <a:srgbClr val="000000"/>
                </a:solidFill>
                <a:latin typeface="Verdana Pro"/>
              </a:rPr>
              <a:t>Primary School</a:t>
            </a:r>
          </a:p>
          <a:p>
            <a:pPr algn="ctr">
              <a:lnSpc>
                <a:spcPts val="1839"/>
              </a:lnSpc>
              <a:spcBef>
                <a:spcPct val="0"/>
              </a:spcBef>
            </a:pPr>
            <a:endParaRPr lang="en-US" sz="999" spc="9" dirty="0">
              <a:solidFill>
                <a:srgbClr val="000000"/>
              </a:solidFill>
              <a:latin typeface="Verdana Pro"/>
            </a:endParaRPr>
          </a:p>
          <a:p>
            <a:pPr algn="ctr">
              <a:lnSpc>
                <a:spcPts val="920"/>
              </a:lnSpc>
              <a:spcBef>
                <a:spcPct val="0"/>
              </a:spcBef>
            </a:pPr>
            <a:endParaRPr lang="en-US" sz="999" spc="9" dirty="0">
              <a:solidFill>
                <a:srgbClr val="000000"/>
              </a:solidFill>
              <a:latin typeface="Verdana Pro"/>
            </a:endParaRPr>
          </a:p>
          <a:p>
            <a:pPr algn="ctr">
              <a:lnSpc>
                <a:spcPts val="1839"/>
              </a:lnSpc>
              <a:spcBef>
                <a:spcPct val="0"/>
              </a:spcBef>
            </a:pPr>
            <a:r>
              <a:rPr lang="en-US" sz="999" spc="9" dirty="0">
                <a:solidFill>
                  <a:srgbClr val="000000"/>
                </a:solidFill>
                <a:latin typeface="Verdana Pro"/>
              </a:rPr>
              <a:t>@LoseleyFields</a:t>
            </a:r>
          </a:p>
          <a:p>
            <a:pPr algn="ctr">
              <a:lnSpc>
                <a:spcPts val="1839"/>
              </a:lnSpc>
              <a:spcBef>
                <a:spcPct val="0"/>
              </a:spcBef>
            </a:pPr>
            <a:endParaRPr lang="en-US" sz="999" spc="9" dirty="0">
              <a:solidFill>
                <a:srgbClr val="000000"/>
              </a:solidFill>
              <a:latin typeface="Verdana Pro"/>
            </a:endParaRPr>
          </a:p>
          <a:p>
            <a:pPr algn="ctr">
              <a:lnSpc>
                <a:spcPts val="920"/>
              </a:lnSpc>
              <a:spcBef>
                <a:spcPct val="0"/>
              </a:spcBef>
            </a:pPr>
            <a:endParaRPr lang="en-US" sz="999" spc="9" dirty="0">
              <a:solidFill>
                <a:srgbClr val="000000"/>
              </a:solidFill>
              <a:latin typeface="Verdana Pro"/>
            </a:endParaRPr>
          </a:p>
          <a:p>
            <a:pPr algn="ctr">
              <a:lnSpc>
                <a:spcPts val="1839"/>
              </a:lnSpc>
              <a:spcBef>
                <a:spcPct val="0"/>
              </a:spcBef>
            </a:pPr>
            <a:r>
              <a:rPr lang="en-US" sz="999" spc="9" dirty="0">
                <a:solidFill>
                  <a:srgbClr val="000000"/>
                </a:solidFill>
                <a:latin typeface="Verdana Pro"/>
              </a:rPr>
              <a:t>@loseleyfields</a:t>
            </a:r>
          </a:p>
        </p:txBody>
      </p:sp>
      <p:sp>
        <p:nvSpPr>
          <p:cNvPr id="28" name="TextBox 27">
            <a:extLst>
              <a:ext uri="{FF2B5EF4-FFF2-40B4-BE49-F238E27FC236}">
                <a16:creationId xmlns:a16="http://schemas.microsoft.com/office/drawing/2014/main" id="{57302FD2-DB99-A199-6357-95AC0FD50D0C}"/>
              </a:ext>
            </a:extLst>
          </p:cNvPr>
          <p:cNvSpPr txBox="1"/>
          <p:nvPr/>
        </p:nvSpPr>
        <p:spPr>
          <a:xfrm>
            <a:off x="487232" y="4371109"/>
            <a:ext cx="6627894" cy="3170099"/>
          </a:xfrm>
          <a:prstGeom prst="rect">
            <a:avLst/>
          </a:prstGeom>
          <a:noFill/>
        </p:spPr>
        <p:txBody>
          <a:bodyPr wrap="square" rtlCol="0">
            <a:spAutoFit/>
          </a:bodyPr>
          <a:lstStyle/>
          <a:p>
            <a:r>
              <a:rPr lang="en-GB" sz="1000" dirty="0"/>
              <a:t>I thought that it would be helpful to introduce the wider leadership team to you all now that our partnership working with Farncombe Infants School is well underway so that you are aware of all our new roles in case you want help and support with anything across the year.</a:t>
            </a:r>
          </a:p>
          <a:p>
            <a:endParaRPr lang="en-GB" sz="1000" dirty="0"/>
          </a:p>
          <a:p>
            <a:r>
              <a:rPr lang="en-GB" sz="1000" dirty="0"/>
              <a:t>My role as Executive Head means that I am responsible for the strategic direction of both Loseley and Farncombe over the next two years. I spend time across the week in each school so that all the parents, children and staff know me well but with Loseley being the bigger school, the majority of my time is spent here at Loseley.</a:t>
            </a:r>
          </a:p>
          <a:p>
            <a:endParaRPr lang="en-GB" sz="1000" dirty="0"/>
          </a:p>
          <a:p>
            <a:r>
              <a:rPr lang="en-GB" sz="1000" dirty="0"/>
              <a:t>Mrs Johnstone is Head of School. She is responsible for the day to day running and operations at Loseley. She carries many important responsibilities but in particular leads on safeguarding, standards and outcomes and teaching and learning</a:t>
            </a:r>
          </a:p>
          <a:p>
            <a:endParaRPr lang="en-GB" sz="1000" dirty="0"/>
          </a:p>
          <a:p>
            <a:r>
              <a:rPr lang="en-GB" sz="1000" dirty="0"/>
              <a:t>We now have two Assistant Headteachers who support Mrs Johnstone and myself to deliver the strategic aims of the school. Each carry unique responsibilities. Miss Scudamore, is responsible for Early Year Education and Pupil Premium and Mrs Day is responsible for Key Stage One education and Maths.</a:t>
            </a:r>
          </a:p>
          <a:p>
            <a:endParaRPr lang="en-GB" sz="1000" dirty="0"/>
          </a:p>
          <a:p>
            <a:r>
              <a:rPr lang="en-GB" sz="1000" dirty="0"/>
              <a:t>Our Inclusion Team is led by Mrs Baker who is our Inclusion Leader. She is the school SENDCo but also leads on Attendance and staff well-being. She is supported by Mrs </a:t>
            </a:r>
            <a:r>
              <a:rPr lang="en-GB" sz="1000" dirty="0" err="1"/>
              <a:t>Pascolutti</a:t>
            </a:r>
            <a:r>
              <a:rPr lang="en-GB" sz="1000" dirty="0"/>
              <a:t> who is our Deputy SENDCo who supports on whole school SEND as well particularly supporting the children and families who attend Leo class, specialist centre.</a:t>
            </a:r>
          </a:p>
          <a:p>
            <a:endParaRPr lang="en-GB" sz="1000" dirty="0"/>
          </a:p>
          <a:p>
            <a:r>
              <a:rPr lang="en-GB" sz="1000" dirty="0"/>
              <a:t>Miss Leah is a Senior Teacher. She supports KS2 education, the curriculum and English.</a:t>
            </a:r>
          </a:p>
        </p:txBody>
      </p:sp>
      <p:pic>
        <p:nvPicPr>
          <p:cNvPr id="41" name="Picture 40">
            <a:extLst>
              <a:ext uri="{FF2B5EF4-FFF2-40B4-BE49-F238E27FC236}">
                <a16:creationId xmlns:a16="http://schemas.microsoft.com/office/drawing/2014/main" id="{0622F010-7283-D1F9-5EED-0346495F037D}"/>
              </a:ext>
            </a:extLst>
          </p:cNvPr>
          <p:cNvPicPr>
            <a:picLocks noChangeAspect="1"/>
          </p:cNvPicPr>
          <p:nvPr/>
        </p:nvPicPr>
        <p:blipFill>
          <a:blip r:embed="rId8"/>
          <a:stretch>
            <a:fillRect/>
          </a:stretch>
        </p:blipFill>
        <p:spPr>
          <a:xfrm>
            <a:off x="219105" y="1227089"/>
            <a:ext cx="7208618" cy="312906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4981</TotalTime>
  <Words>827</Words>
  <Application>Microsoft Office PowerPoint</Application>
  <PresentationFormat>Custom</PresentationFormat>
  <Paragraphs>56</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Trajan Pro 1</vt:lpstr>
      <vt:lpstr>Calibri</vt:lpstr>
      <vt:lpstr>Verdana Pro</vt:lpstr>
      <vt:lpstr>Aptos</vt:lpstr>
      <vt:lpstr>Helvetica Now</vt:lpstr>
      <vt:lpstr>Trajan Pro 2</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Newsletter</dc:title>
  <dc:creator>Candice Whitbourn</dc:creator>
  <cp:lastModifiedBy>Lucy Wright</cp:lastModifiedBy>
  <cp:revision>60</cp:revision>
  <cp:lastPrinted>2024-01-16T14:43:02Z</cp:lastPrinted>
  <dcterms:created xsi:type="dcterms:W3CDTF">2006-08-16T00:00:00Z</dcterms:created>
  <dcterms:modified xsi:type="dcterms:W3CDTF">2024-09-19T11:22:23Z</dcterms:modified>
  <dc:identifier>DAFebbJKkpI</dc:identifier>
</cp:coreProperties>
</file>