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7556500" cy="10693400"/>
  <p:notesSz cx="6797675" cy="9926638"/>
  <p:embeddedFontLst>
    <p:embeddedFont>
      <p:font typeface="Helvetica Now" panose="020B0604020202020204" charset="0"/>
      <p:regular r:id="rId5"/>
    </p:embeddedFont>
    <p:embeddedFont>
      <p:font typeface="Trajan Pro 1" panose="020B0604020202020204" charset="0"/>
      <p:regular r:id="rId6"/>
    </p:embeddedFont>
    <p:embeddedFont>
      <p:font typeface="Trajan Pro 2" panose="020B0604020202020204" charset="0"/>
      <p:regular r:id="rId7"/>
    </p:embeddedFont>
    <p:embeddedFont>
      <p:font typeface="Verdana Pro" panose="020B060403050404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100" d="100"/>
          <a:sy n="100" d="100"/>
        </p:scale>
        <p:origin x="2418" y="-20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8DA813F-B6E4-4248-98E1-F0BC2D25E661}" type="datetimeFigureOut">
              <a:rPr lang="en-GB" smtClean="0"/>
              <a:t>24/10/2024</a:t>
            </a:fld>
            <a:endParaRPr lang="en-GB"/>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BED0D19-473C-40F9-9E4A-D0512CFA4423}" type="slidenum">
              <a:rPr lang="en-GB" smtClean="0"/>
              <a:t>‹#›</a:t>
            </a:fld>
            <a:endParaRPr lang="en-GB"/>
          </a:p>
        </p:txBody>
      </p:sp>
    </p:spTree>
    <p:extLst>
      <p:ext uri="{BB962C8B-B14F-4D97-AF65-F5344CB8AC3E}">
        <p14:creationId xmlns:p14="http://schemas.microsoft.com/office/powerpoint/2010/main" val="4738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saferinternet.org.uk/guide-and-resource/how-are-age-ratings-for-apps-and-games-rated" TargetMode="External"/><Relationship Id="rId5" Type="http://schemas.openxmlformats.org/officeDocument/2006/relationships/hyperlink" Target="https://www.nspcc.org.uk/keeping-children-safe/online-safety/quiz/"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556500" cy="1236664"/>
          </a:xfrm>
          <a:prstGeom prst="rect">
            <a:avLst/>
          </a:prstGeom>
          <a:solidFill>
            <a:srgbClr val="D9DCDF"/>
          </a:solidFill>
        </p:spPr>
        <p:txBody>
          <a:bodyPr/>
          <a:lstStyle/>
          <a:p>
            <a:endParaRPr lang="en-GB"/>
          </a:p>
        </p:txBody>
      </p:sp>
      <p:grpSp>
        <p:nvGrpSpPr>
          <p:cNvPr id="5" name="Group 5"/>
          <p:cNvGrpSpPr/>
          <p:nvPr/>
        </p:nvGrpSpPr>
        <p:grpSpPr>
          <a:xfrm>
            <a:off x="246505" y="1398589"/>
            <a:ext cx="1018990" cy="297839"/>
            <a:chOff x="0" y="0"/>
            <a:chExt cx="1358653" cy="397119"/>
          </a:xfrm>
        </p:grpSpPr>
        <p:sp>
          <p:nvSpPr>
            <p:cNvPr id="6" name="Freeform 6"/>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2"/>
              <a:stretch>
                <a:fillRect/>
              </a:stretch>
            </a:blipFill>
          </p:spPr>
          <p:txBody>
            <a:bodyPr/>
            <a:lstStyle/>
            <a:p>
              <a:endParaRPr lang="en-GB"/>
            </a:p>
          </p:txBody>
        </p:sp>
        <p:sp>
          <p:nvSpPr>
            <p:cNvPr id="7" name="Freeform 7"/>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8" name="Freeform 8"/>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4"/>
              <a:stretch>
                <a:fillRect/>
              </a:stretch>
            </a:blipFill>
          </p:spPr>
          <p:txBody>
            <a:bodyPr/>
            <a:lstStyle/>
            <a:p>
              <a:endParaRPr lang="en-GB"/>
            </a:p>
          </p:txBody>
        </p:sp>
      </p:grpSp>
      <p:sp>
        <p:nvSpPr>
          <p:cNvPr id="9" name="TextBox 9"/>
          <p:cNvSpPr txBox="1"/>
          <p:nvPr/>
        </p:nvSpPr>
        <p:spPr>
          <a:xfrm>
            <a:off x="1772492" y="-141430"/>
            <a:ext cx="3797302" cy="1378094"/>
          </a:xfrm>
          <a:prstGeom prst="rect">
            <a:avLst/>
          </a:prstGeom>
        </p:spPr>
        <p:txBody>
          <a:bodyPr lIns="0" tIns="0" rIns="0" bIns="0" rtlCol="0" anchor="t">
            <a:spAutoFit/>
          </a:bodyPr>
          <a:lstStyle/>
          <a:p>
            <a:pPr algn="just">
              <a:lnSpc>
                <a:spcPts val="2628"/>
              </a:lnSpc>
            </a:pPr>
            <a:endParaRPr/>
          </a:p>
          <a:p>
            <a:pPr algn="ctr">
              <a:lnSpc>
                <a:spcPts val="2628"/>
              </a:lnSpc>
            </a:pPr>
            <a:r>
              <a:rPr lang="en-US" sz="2920" spc="-73">
                <a:solidFill>
                  <a:srgbClr val="423376"/>
                </a:solidFill>
                <a:latin typeface="Trajan Pro 1"/>
              </a:rPr>
              <a:t>LOSELEY FIELDS</a:t>
            </a:r>
          </a:p>
          <a:p>
            <a:pPr algn="ctr">
              <a:lnSpc>
                <a:spcPts val="1368"/>
              </a:lnSpc>
            </a:pPr>
            <a:r>
              <a:rPr lang="en-US" sz="1520" spc="-38">
                <a:solidFill>
                  <a:srgbClr val="717080"/>
                </a:solidFill>
                <a:latin typeface="Helvetica Now"/>
              </a:rPr>
              <a:t> PRIMARY SCHOOL</a:t>
            </a:r>
          </a:p>
          <a:p>
            <a:pPr algn="ctr">
              <a:lnSpc>
                <a:spcPts val="918"/>
              </a:lnSpc>
            </a:pPr>
            <a:endParaRPr lang="en-US" sz="1520" spc="-38">
              <a:solidFill>
                <a:srgbClr val="717080"/>
              </a:solidFill>
              <a:latin typeface="Helvetica Now"/>
            </a:endParaRPr>
          </a:p>
          <a:p>
            <a:pPr algn="ctr">
              <a:lnSpc>
                <a:spcPts val="2628"/>
              </a:lnSpc>
            </a:pPr>
            <a:r>
              <a:rPr lang="en-US" sz="2920" spc="-73">
                <a:solidFill>
                  <a:srgbClr val="423376"/>
                </a:solidFill>
                <a:latin typeface="Trajan Pro 1"/>
              </a:rPr>
              <a:t>NEWSLETTER</a:t>
            </a:r>
          </a:p>
        </p:txBody>
      </p:sp>
      <p:sp>
        <p:nvSpPr>
          <p:cNvPr id="10" name="AutoShape 10"/>
          <p:cNvSpPr/>
          <p:nvPr/>
        </p:nvSpPr>
        <p:spPr>
          <a:xfrm>
            <a:off x="6477" y="1230620"/>
            <a:ext cx="7560000" cy="0"/>
          </a:xfrm>
          <a:prstGeom prst="line">
            <a:avLst/>
          </a:prstGeom>
          <a:ln w="38100" cap="flat">
            <a:solidFill>
              <a:srgbClr val="DC662C"/>
            </a:solidFill>
            <a:prstDash val="solid"/>
            <a:headEnd type="none" w="sm" len="sm"/>
            <a:tailEnd type="none" w="sm" len="sm"/>
          </a:ln>
        </p:spPr>
        <p:txBody>
          <a:bodyPr/>
          <a:lstStyle/>
          <a:p>
            <a:endParaRPr lang="en-GB"/>
          </a:p>
        </p:txBody>
      </p:sp>
      <p:grpSp>
        <p:nvGrpSpPr>
          <p:cNvPr id="12" name="Group 12"/>
          <p:cNvGrpSpPr/>
          <p:nvPr/>
        </p:nvGrpSpPr>
        <p:grpSpPr>
          <a:xfrm>
            <a:off x="5259797" y="9630828"/>
            <a:ext cx="1782075" cy="575805"/>
            <a:chOff x="0" y="0"/>
            <a:chExt cx="1358653" cy="397119"/>
          </a:xfrm>
        </p:grpSpPr>
        <p:sp>
          <p:nvSpPr>
            <p:cNvPr id="13" name="Freeform 13"/>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2"/>
              <a:stretch>
                <a:fillRect/>
              </a:stretch>
            </a:blipFill>
          </p:spPr>
          <p:txBody>
            <a:bodyPr/>
            <a:lstStyle/>
            <a:p>
              <a:endParaRPr lang="en-GB"/>
            </a:p>
          </p:txBody>
        </p:sp>
        <p:sp>
          <p:nvSpPr>
            <p:cNvPr id="14" name="Freeform 14"/>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15" name="Freeform 15"/>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4"/>
              <a:stretch>
                <a:fillRect/>
              </a:stretch>
            </a:blipFill>
          </p:spPr>
          <p:txBody>
            <a:bodyPr/>
            <a:lstStyle/>
            <a:p>
              <a:endParaRPr lang="en-GB"/>
            </a:p>
          </p:txBody>
        </p:sp>
      </p:grpSp>
      <p:sp>
        <p:nvSpPr>
          <p:cNvPr id="29" name="TextBox 29"/>
          <p:cNvSpPr txBox="1"/>
          <p:nvPr/>
        </p:nvSpPr>
        <p:spPr>
          <a:xfrm>
            <a:off x="1550610" y="1743765"/>
            <a:ext cx="3994258" cy="289560"/>
          </a:xfrm>
          <a:prstGeom prst="rect">
            <a:avLst/>
          </a:prstGeom>
        </p:spPr>
        <p:txBody>
          <a:bodyPr lIns="0" tIns="0" rIns="0" bIns="0" rtlCol="0" anchor="t">
            <a:spAutoFit/>
          </a:bodyPr>
          <a:lstStyle/>
          <a:p>
            <a:pPr algn="r">
              <a:lnSpc>
                <a:spcPts val="1980"/>
              </a:lnSpc>
            </a:pPr>
            <a:r>
              <a:rPr lang="en-US" sz="1800" spc="-45" dirty="0">
                <a:solidFill>
                  <a:srgbClr val="423376"/>
                </a:solidFill>
                <a:latin typeface="Trajan Pro 1"/>
              </a:rPr>
              <a:t>A word from the Headteacher</a:t>
            </a:r>
          </a:p>
        </p:txBody>
      </p:sp>
      <p:sp>
        <p:nvSpPr>
          <p:cNvPr id="30" name="TextBox 30"/>
          <p:cNvSpPr txBox="1"/>
          <p:nvPr/>
        </p:nvSpPr>
        <p:spPr>
          <a:xfrm>
            <a:off x="5146841" y="1308079"/>
            <a:ext cx="2278717" cy="351571"/>
          </a:xfrm>
          <a:prstGeom prst="rect">
            <a:avLst/>
          </a:prstGeom>
        </p:spPr>
        <p:txBody>
          <a:bodyPr lIns="0" tIns="0" rIns="0" bIns="0" rtlCol="0" anchor="t">
            <a:spAutoFit/>
          </a:bodyPr>
          <a:lstStyle/>
          <a:p>
            <a:pPr algn="ctr">
              <a:lnSpc>
                <a:spcPts val="3127"/>
              </a:lnSpc>
              <a:spcBef>
                <a:spcPct val="0"/>
              </a:spcBef>
            </a:pPr>
            <a:r>
              <a:rPr lang="en-US" sz="1699" spc="16" dirty="0">
                <a:solidFill>
                  <a:srgbClr val="1D1D1B"/>
                </a:solidFill>
                <a:latin typeface="Trajan Pro 2"/>
              </a:rPr>
              <a:t>OCTOBER 2024</a:t>
            </a:r>
          </a:p>
        </p:txBody>
      </p:sp>
      <p:sp>
        <p:nvSpPr>
          <p:cNvPr id="38" name="AutoShape 2" descr="online security">
            <a:extLst>
              <a:ext uri="{FF2B5EF4-FFF2-40B4-BE49-F238E27FC236}">
                <a16:creationId xmlns:a16="http://schemas.microsoft.com/office/drawing/2014/main" id="{672FB873-856C-464F-7F4F-183FD5550D00}"/>
              </a:ext>
            </a:extLst>
          </p:cNvPr>
          <p:cNvSpPr>
            <a:spLocks noChangeAspect="1" noChangeArrowheads="1"/>
          </p:cNvSpPr>
          <p:nvPr/>
        </p:nvSpPr>
        <p:spPr bwMode="auto">
          <a:xfrm>
            <a:off x="3625850" y="519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a:extLst>
              <a:ext uri="{FF2B5EF4-FFF2-40B4-BE49-F238E27FC236}">
                <a16:creationId xmlns:a16="http://schemas.microsoft.com/office/drawing/2014/main" id="{2E3A6FEC-4876-8B39-2CF9-D4D25490F125}"/>
              </a:ext>
            </a:extLst>
          </p:cNvPr>
          <p:cNvSpPr txBox="1"/>
          <p:nvPr/>
        </p:nvSpPr>
        <p:spPr>
          <a:xfrm>
            <a:off x="5214977" y="5317969"/>
            <a:ext cx="931238" cy="676230"/>
          </a:xfrm>
          <a:prstGeom prst="rect">
            <a:avLst/>
          </a:prstGeom>
          <a:noFill/>
        </p:spPr>
        <p:txBody>
          <a:bodyPr wrap="square" rtlCol="0">
            <a:spAutoFit/>
          </a:bodyPr>
          <a:lstStyle/>
          <a:p>
            <a:endParaRPr lang="en-GB" dirty="0"/>
          </a:p>
        </p:txBody>
      </p:sp>
      <p:sp>
        <p:nvSpPr>
          <p:cNvPr id="40" name="TextBox 39">
            <a:extLst>
              <a:ext uri="{FF2B5EF4-FFF2-40B4-BE49-F238E27FC236}">
                <a16:creationId xmlns:a16="http://schemas.microsoft.com/office/drawing/2014/main" id="{B8238329-F510-2178-FF64-228A79E081C9}"/>
              </a:ext>
            </a:extLst>
          </p:cNvPr>
          <p:cNvSpPr txBox="1"/>
          <p:nvPr/>
        </p:nvSpPr>
        <p:spPr>
          <a:xfrm>
            <a:off x="708111" y="9134542"/>
            <a:ext cx="4572348" cy="784189"/>
          </a:xfrm>
          <a:prstGeom prst="rect">
            <a:avLst/>
          </a:prstGeom>
          <a:noFill/>
        </p:spPr>
        <p:txBody>
          <a:bodyPr wrap="square">
            <a:spAutoFit/>
          </a:bodyPr>
          <a:lstStyle/>
          <a:p>
            <a:pPr>
              <a:lnSpc>
                <a:spcPct val="107000"/>
              </a:lnSpc>
              <a:spcAft>
                <a:spcPts val="800"/>
              </a:spcAft>
            </a:pPr>
            <a:r>
              <a:rPr lang="en-GB" sz="1000" kern="100" dirty="0">
                <a:latin typeface="Calibri" panose="020F0502020204030204" pitchFamily="34" charset="0"/>
                <a:ea typeface="Calibri" panose="020F0502020204030204" pitchFamily="34" charset="0"/>
                <a:cs typeface="Times New Roman" panose="02020603050405020304" pitchFamily="18" charset="0"/>
              </a:rPr>
              <a:t>Wishing you all a lovely holiday.</a:t>
            </a:r>
          </a:p>
          <a:p>
            <a:pPr>
              <a:lnSpc>
                <a:spcPct val="107000"/>
              </a:lnSpc>
              <a:spcAft>
                <a:spcPts val="800"/>
              </a:spcAft>
            </a:pPr>
            <a:r>
              <a:rPr lang="en-GB" sz="1000" kern="100" dirty="0">
                <a:latin typeface="Calibri" panose="020F0502020204030204" pitchFamily="34" charset="0"/>
                <a:ea typeface="Calibri" panose="020F0502020204030204" pitchFamily="34" charset="0"/>
                <a:cs typeface="Times New Roman" panose="02020603050405020304" pitchFamily="18" charset="0"/>
              </a:rPr>
              <a:t>Kind regards,</a:t>
            </a: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Amanda Pedder – Executive </a:t>
            </a:r>
            <a:r>
              <a:rPr lang="en-GB" sz="1000" kern="100" dirty="0">
                <a:latin typeface="Calibri" panose="020F0502020204030204" pitchFamily="34" charset="0"/>
                <a:ea typeface="Calibri" panose="020F0502020204030204" pitchFamily="34" charset="0"/>
                <a:cs typeface="Times New Roman" panose="02020603050405020304" pitchFamily="18" charset="0"/>
              </a:rPr>
              <a:t>Headteacher</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6AC8E3E7-D8BB-CC91-3F9F-19DDB23180CB}"/>
              </a:ext>
            </a:extLst>
          </p:cNvPr>
          <p:cNvSpPr txBox="1"/>
          <p:nvPr/>
        </p:nvSpPr>
        <p:spPr>
          <a:xfrm>
            <a:off x="394089" y="2117440"/>
            <a:ext cx="6864093" cy="7478970"/>
          </a:xfrm>
          <a:prstGeom prst="rect">
            <a:avLst/>
          </a:prstGeom>
          <a:noFill/>
        </p:spPr>
        <p:txBody>
          <a:bodyPr wrap="square" rtlCol="0">
            <a:spAutoFit/>
          </a:bodyPr>
          <a:lstStyle/>
          <a:p>
            <a:pPr algn="just"/>
            <a:r>
              <a:rPr lang="en-GB" sz="1000" dirty="0"/>
              <a:t>Dear Parents/ Carers</a:t>
            </a:r>
          </a:p>
          <a:p>
            <a:pPr algn="just"/>
            <a:endParaRPr lang="en-GB" sz="1000" dirty="0"/>
          </a:p>
          <a:p>
            <a:pPr algn="just"/>
            <a:r>
              <a:rPr lang="en-GB" sz="1000" dirty="0"/>
              <a:t>As we approach our half term holiday, we are starting to see a noticeable shift in the seasons with darker mornings, leaves falling from the trees and crisp early mornings. I am sure many of you will enjoy making plans for the half term break to carve a pumpkin with your child and will be identifying what fireworks display you might attend; it is always such a popular time of year with young children.</a:t>
            </a:r>
          </a:p>
          <a:p>
            <a:pPr algn="just"/>
            <a:endParaRPr lang="en-GB" sz="1000" dirty="0"/>
          </a:p>
          <a:p>
            <a:pPr algn="just"/>
            <a:r>
              <a:rPr lang="en-GB" sz="1000" dirty="0"/>
              <a:t>We enjoyed welcoming prospective new parents into school last week for our Open Evening and parent tours to see our school in action. We have more tours booked in for after half term. This is such an important part of our school calendar, and it always brings me great joy to open our wonderful school to new families – it brings me such joy to be able to show others the amazing learning environments that the teachers and teaching assistants create for our children every day and for them to see just how well our children behave at school. There is always such purpose but also joy around the school each day.</a:t>
            </a:r>
          </a:p>
          <a:p>
            <a:pPr algn="just"/>
            <a:endParaRPr lang="en-GB" sz="1000" dirty="0"/>
          </a:p>
          <a:p>
            <a:pPr algn="just"/>
            <a:r>
              <a:rPr lang="en-GB" sz="1000" dirty="0"/>
              <a:t>This week has been our Reading Festival at school giving opportunities to celebrate a real love of reading across our adult and pupil groups. Thank you to all the parents that attended our reading cafes earlier in the week. It was world, to see so many parents all the way up to Year 6 take the time to come and read in school, showing our children that we can all enjoy a good book too! It is so important to model this to our children. We have had book Oscars, visits from real authors and many opportunities for the children to buy books and engage with high quality literature. Thanks to The Friends who funded some of these invaluable opportunities world, a massive thank you the Miss Leah for organising such a fabulous week.</a:t>
            </a:r>
          </a:p>
          <a:p>
            <a:pPr algn="just"/>
            <a:endParaRPr lang="en-GB" sz="1000" dirty="0"/>
          </a:p>
          <a:p>
            <a:pPr algn="l">
              <a:spcAft>
                <a:spcPts val="0"/>
              </a:spcAft>
            </a:pPr>
            <a:r>
              <a:rPr lang="en-GB" sz="1000" b="0" i="0" dirty="0">
                <a:solidFill>
                  <a:srgbClr val="242424"/>
                </a:solidFill>
                <a:effectLst/>
                <a:latin typeface="Calibri" panose="020F0502020204030204" pitchFamily="34" charset="0"/>
              </a:rPr>
              <a:t>It was lovely to welcome Sharon Girling to Loseley a couple of weeks ago. She founded CEOP, the government organisation who tackle online child abuse, as well as wrote many of the early government policies relating to the internet. She worked with children in Years 1 to 6 as well as staff and parents. During her parent workshops, she explored many of the current apps available and how parents can best support their children to be safe in online spaces. Sharon said we don’t let our children out and about on a dark evening on their own and we have to see the online world in the same way. We have to support them to navigate it but with the boundaries we put in place as ultimately keeping our children safe is our responsibility. Parents who attended the workshop were extremely positive about the session and had some practical examples of how we can set parental controls as well as how to talk to our children about their use of devices. Some key takeaways:</a:t>
            </a:r>
          </a:p>
          <a:p>
            <a:pPr algn="l">
              <a:spcAft>
                <a:spcPts val="0"/>
              </a:spcAft>
            </a:pPr>
            <a:r>
              <a:rPr lang="en-GB" sz="1000" b="0" i="0" dirty="0">
                <a:solidFill>
                  <a:srgbClr val="242424"/>
                </a:solidFill>
                <a:effectLst/>
                <a:latin typeface="Calibri" panose="020F0502020204030204" pitchFamily="34" charset="0"/>
              </a:rPr>
              <a:t> </a:t>
            </a:r>
          </a:p>
          <a:p>
            <a:pPr algn="l">
              <a:spcAft>
                <a:spcPts val="0"/>
              </a:spcAft>
              <a:buFont typeface="Arial" panose="020B0604020202020204" pitchFamily="34" charset="0"/>
              <a:buChar char="•"/>
            </a:pPr>
            <a:r>
              <a:rPr lang="en-GB" sz="1000" b="0" i="0" dirty="0">
                <a:solidFill>
                  <a:srgbClr val="242424"/>
                </a:solidFill>
                <a:effectLst/>
                <a:latin typeface="Calibri" panose="020F0502020204030204" pitchFamily="34" charset="0"/>
              </a:rPr>
              <a:t>This is not about taking devices and closing down conversations. We want our children to talk to us about what they are doing, if something makes them uncomfortable and sharing what we can do if something goes wrong online. A culture of taking devices away can lead children to be more secretive which does not enable us to have open conversations and safeguard them.</a:t>
            </a:r>
          </a:p>
          <a:p>
            <a:pPr algn="l">
              <a:spcAft>
                <a:spcPts val="0"/>
              </a:spcAft>
              <a:buFont typeface="Arial" panose="020B0604020202020204" pitchFamily="34" charset="0"/>
              <a:buChar char="•"/>
            </a:pPr>
            <a:r>
              <a:rPr lang="en-GB" sz="1000" b="0" i="0" dirty="0">
                <a:solidFill>
                  <a:srgbClr val="242424"/>
                </a:solidFill>
                <a:effectLst/>
                <a:latin typeface="Calibri" panose="020F0502020204030204" pitchFamily="34" charset="0"/>
              </a:rPr>
              <a:t>Setting up tablets can go beyond just the apps that are downloaded but we can remove the camera icon, remove wireless capability as well as not save the account with their real name and birthday.</a:t>
            </a:r>
          </a:p>
          <a:p>
            <a:pPr algn="l">
              <a:spcAft>
                <a:spcPts val="0"/>
              </a:spcAft>
              <a:buFont typeface="Arial" panose="020B0604020202020204" pitchFamily="34" charset="0"/>
              <a:buChar char="•"/>
            </a:pPr>
            <a:r>
              <a:rPr lang="en-GB" sz="1000" b="0" i="0" dirty="0">
                <a:solidFill>
                  <a:srgbClr val="242424"/>
                </a:solidFill>
                <a:effectLst/>
                <a:latin typeface="Calibri" panose="020F0502020204030204" pitchFamily="34" charset="0"/>
              </a:rPr>
              <a:t>Age restrictions matter- each app or game will have their own set of terms which we need to understand. For example, WhatsApp can be used by children 13 years or older. Registering an account on behalf of someone who does not meet the minimum age requirements is a violation of WhatsApp’s Terms as well as creating an account with false information (even if this is done by the child). This violation of terms stops users being protected and places the responsibility on them if something goes wrong.</a:t>
            </a:r>
          </a:p>
          <a:p>
            <a:pPr algn="l">
              <a:spcAft>
                <a:spcPts val="0"/>
              </a:spcAft>
            </a:pPr>
            <a:r>
              <a:rPr lang="en-GB" sz="1000" b="0" i="0" dirty="0">
                <a:solidFill>
                  <a:srgbClr val="242424"/>
                </a:solidFill>
                <a:effectLst/>
                <a:latin typeface="Calibri" panose="020F0502020204030204" pitchFamily="34" charset="0"/>
              </a:rPr>
              <a:t> </a:t>
            </a:r>
          </a:p>
          <a:p>
            <a:pPr algn="l">
              <a:spcAft>
                <a:spcPts val="0"/>
              </a:spcAft>
            </a:pPr>
            <a:r>
              <a:rPr lang="en-GB" sz="1000" b="0" i="0" dirty="0">
                <a:solidFill>
                  <a:srgbClr val="242424"/>
                </a:solidFill>
                <a:effectLst/>
                <a:latin typeface="Calibri" panose="020F0502020204030204" pitchFamily="34" charset="0"/>
              </a:rPr>
              <a:t>We live in an ever-changing digital world, and we want to work with our parents and carers on how we can best support our children in staying safe online. Here is a quiz that is meant to support discussions between parents/carers and their children about online safety but have a go yourself! </a:t>
            </a:r>
            <a:r>
              <a:rPr lang="en-GB" sz="1000" b="0" i="0" u="sng" dirty="0">
                <a:solidFill>
                  <a:srgbClr val="0563C1"/>
                </a:solidFill>
                <a:effectLst/>
                <a:latin typeface="Calibri" panose="020F0502020204030204" pitchFamily="34" charset="0"/>
                <a:hlinkClick r:id="rId5"/>
              </a:rPr>
              <a:t>https://www.nspcc.org.uk/keeping-children-safe/online-safety/quiz/</a:t>
            </a:r>
            <a:r>
              <a:rPr lang="en-GB" sz="1000" b="0" i="0" dirty="0">
                <a:solidFill>
                  <a:srgbClr val="242424"/>
                </a:solidFill>
                <a:effectLst/>
                <a:latin typeface="Calibri" panose="020F0502020204030204" pitchFamily="34" charset="0"/>
              </a:rPr>
              <a:t> For more information regarding age ratings, please see </a:t>
            </a:r>
            <a:r>
              <a:rPr lang="en-GB" sz="1000" b="0" i="0" u="sng" dirty="0">
                <a:solidFill>
                  <a:srgbClr val="0563C1"/>
                </a:solidFill>
                <a:effectLst/>
                <a:latin typeface="Calibri" panose="020F0502020204030204" pitchFamily="34" charset="0"/>
                <a:hlinkClick r:id="rId6"/>
              </a:rPr>
              <a:t>https://saferinternet.org.uk/guide-and-resource/how-are-age-ratings-for-apps-and-games-rated</a:t>
            </a:r>
            <a:endParaRPr lang="en-GB" sz="1000" b="0" i="0" dirty="0">
              <a:solidFill>
                <a:srgbClr val="242424"/>
              </a:solidFill>
              <a:effectLst/>
              <a:latin typeface="Calibri" panose="020F0502020204030204" pitchFamily="34" charset="0"/>
            </a:endParaRPr>
          </a:p>
          <a:p>
            <a:pPr algn="just"/>
            <a:endParaRPr lang="en-GB" sz="1000" dirty="0"/>
          </a:p>
          <a:p>
            <a:pPr algn="just"/>
            <a:endParaRPr lang="en-GB" sz="1000" dirty="0"/>
          </a:p>
          <a:p>
            <a:pPr algn="just"/>
            <a:endParaRPr lang="en-GB"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1875" y="9846422"/>
            <a:ext cx="1018990" cy="297839"/>
            <a:chOff x="0" y="0"/>
            <a:chExt cx="1358653" cy="397119"/>
          </a:xfrm>
        </p:grpSpPr>
        <p:sp>
          <p:nvSpPr>
            <p:cNvPr id="3" name="Freeform 3"/>
            <p:cNvSpPr/>
            <p:nvPr/>
          </p:nvSpPr>
          <p:spPr>
            <a:xfrm>
              <a:off x="0"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2"/>
              <a:stretch>
                <a:fillRect/>
              </a:stretch>
            </a:blipFill>
          </p:spPr>
          <p:txBody>
            <a:bodyPr/>
            <a:lstStyle/>
            <a:p>
              <a:endParaRPr lang="en-GB"/>
            </a:p>
          </p:txBody>
        </p:sp>
        <p:sp>
          <p:nvSpPr>
            <p:cNvPr id="4" name="Freeform 4"/>
            <p:cNvSpPr/>
            <p:nvPr/>
          </p:nvSpPr>
          <p:spPr>
            <a:xfrm>
              <a:off x="961534" y="0"/>
              <a:ext cx="397119" cy="397119"/>
            </a:xfrm>
            <a:custGeom>
              <a:avLst/>
              <a:gdLst/>
              <a:ahLst/>
              <a:cxnLst/>
              <a:rect l="l" t="t" r="r" b="b"/>
              <a:pathLst>
                <a:path w="397119" h="397119">
                  <a:moveTo>
                    <a:pt x="0" y="0"/>
                  </a:moveTo>
                  <a:lnTo>
                    <a:pt x="397119" y="0"/>
                  </a:lnTo>
                  <a:lnTo>
                    <a:pt x="397119" y="397119"/>
                  </a:lnTo>
                  <a:lnTo>
                    <a:pt x="0" y="397119"/>
                  </a:lnTo>
                  <a:lnTo>
                    <a:pt x="0" y="0"/>
                  </a:lnTo>
                  <a:close/>
                </a:path>
              </a:pathLst>
            </a:custGeom>
            <a:blipFill>
              <a:blip r:embed="rId3"/>
              <a:stretch>
                <a:fillRect/>
              </a:stretch>
            </a:blipFill>
          </p:spPr>
          <p:txBody>
            <a:bodyPr/>
            <a:lstStyle/>
            <a:p>
              <a:endParaRPr lang="en-GB"/>
            </a:p>
          </p:txBody>
        </p:sp>
        <p:sp>
          <p:nvSpPr>
            <p:cNvPr id="5" name="Freeform 5"/>
            <p:cNvSpPr/>
            <p:nvPr/>
          </p:nvSpPr>
          <p:spPr>
            <a:xfrm>
              <a:off x="478598" y="0"/>
              <a:ext cx="396895" cy="397119"/>
            </a:xfrm>
            <a:custGeom>
              <a:avLst/>
              <a:gdLst/>
              <a:ahLst/>
              <a:cxnLst/>
              <a:rect l="l" t="t" r="r" b="b"/>
              <a:pathLst>
                <a:path w="396895" h="397119">
                  <a:moveTo>
                    <a:pt x="0" y="0"/>
                  </a:moveTo>
                  <a:lnTo>
                    <a:pt x="396895" y="0"/>
                  </a:lnTo>
                  <a:lnTo>
                    <a:pt x="396895" y="397119"/>
                  </a:lnTo>
                  <a:lnTo>
                    <a:pt x="0" y="397119"/>
                  </a:lnTo>
                  <a:lnTo>
                    <a:pt x="0" y="0"/>
                  </a:lnTo>
                  <a:close/>
                </a:path>
              </a:pathLst>
            </a:custGeom>
            <a:blipFill>
              <a:blip r:embed="rId4"/>
              <a:stretch>
                <a:fillRect/>
              </a:stretch>
            </a:blipFill>
          </p:spPr>
          <p:txBody>
            <a:bodyPr/>
            <a:lstStyle/>
            <a:p>
              <a:endParaRPr lang="en-GB"/>
            </a:p>
          </p:txBody>
        </p:sp>
      </p:grpSp>
      <p:grpSp>
        <p:nvGrpSpPr>
          <p:cNvPr id="14" name="Group 14"/>
          <p:cNvGrpSpPr/>
          <p:nvPr/>
        </p:nvGrpSpPr>
        <p:grpSpPr>
          <a:xfrm>
            <a:off x="307957" y="1946229"/>
            <a:ext cx="2138340" cy="1457137"/>
            <a:chOff x="0" y="0"/>
            <a:chExt cx="766333" cy="522205"/>
          </a:xfrm>
        </p:grpSpPr>
        <p:sp>
          <p:nvSpPr>
            <p:cNvPr id="15" name="Freeform 15"/>
            <p:cNvSpPr/>
            <p:nvPr/>
          </p:nvSpPr>
          <p:spPr>
            <a:xfrm>
              <a:off x="0" y="0"/>
              <a:ext cx="766333" cy="522205"/>
            </a:xfrm>
            <a:custGeom>
              <a:avLst/>
              <a:gdLst/>
              <a:ahLst/>
              <a:cxnLst/>
              <a:rect l="l" t="t" r="r" b="b"/>
              <a:pathLst>
                <a:path w="766333" h="522205">
                  <a:moveTo>
                    <a:pt x="0" y="0"/>
                  </a:moveTo>
                  <a:lnTo>
                    <a:pt x="766333" y="0"/>
                  </a:lnTo>
                  <a:lnTo>
                    <a:pt x="766333" y="522205"/>
                  </a:lnTo>
                  <a:lnTo>
                    <a:pt x="0" y="522205"/>
                  </a:lnTo>
                  <a:close/>
                </a:path>
              </a:pathLst>
            </a:custGeom>
            <a:solidFill>
              <a:srgbClr val="FFFFFF"/>
            </a:solidFill>
          </p:spPr>
          <p:txBody>
            <a:bodyPr/>
            <a:lstStyle/>
            <a:p>
              <a:endParaRPr lang="en-GB" sz="1200" dirty="0"/>
            </a:p>
          </p:txBody>
        </p:sp>
        <p:sp>
          <p:nvSpPr>
            <p:cNvPr id="16" name="TextBox 16"/>
            <p:cNvSpPr txBox="1"/>
            <p:nvPr/>
          </p:nvSpPr>
          <p:spPr>
            <a:xfrm>
              <a:off x="0" y="-95250"/>
              <a:ext cx="766333" cy="617455"/>
            </a:xfrm>
            <a:prstGeom prst="rect">
              <a:avLst/>
            </a:prstGeom>
          </p:spPr>
          <p:txBody>
            <a:bodyPr lIns="50800" tIns="50800" rIns="50800" bIns="50800" rtlCol="0" anchor="ctr"/>
            <a:lstStyle/>
            <a:p>
              <a:pPr algn="just">
                <a:lnSpc>
                  <a:spcPts val="2943"/>
                </a:lnSpc>
              </a:pPr>
              <a:endParaRPr/>
            </a:p>
          </p:txBody>
        </p:sp>
      </p:grpSp>
      <p:grpSp>
        <p:nvGrpSpPr>
          <p:cNvPr id="18" name="Group 18"/>
          <p:cNvGrpSpPr/>
          <p:nvPr/>
        </p:nvGrpSpPr>
        <p:grpSpPr>
          <a:xfrm>
            <a:off x="2673060" y="8439528"/>
            <a:ext cx="1693719" cy="1323147"/>
            <a:chOff x="0" y="-95250"/>
            <a:chExt cx="766333" cy="665297"/>
          </a:xfrm>
        </p:grpSpPr>
        <p:sp>
          <p:nvSpPr>
            <p:cNvPr id="19" name="Freeform 19"/>
            <p:cNvSpPr/>
            <p:nvPr/>
          </p:nvSpPr>
          <p:spPr>
            <a:xfrm>
              <a:off x="0" y="-6049"/>
              <a:ext cx="766333" cy="570047"/>
            </a:xfrm>
            <a:custGeom>
              <a:avLst/>
              <a:gdLst/>
              <a:ahLst/>
              <a:cxnLst/>
              <a:rect l="l" t="t" r="r" b="b"/>
              <a:pathLst>
                <a:path w="766333" h="570047">
                  <a:moveTo>
                    <a:pt x="0" y="0"/>
                  </a:moveTo>
                  <a:lnTo>
                    <a:pt x="766333" y="0"/>
                  </a:lnTo>
                  <a:lnTo>
                    <a:pt x="766333" y="570047"/>
                  </a:lnTo>
                  <a:lnTo>
                    <a:pt x="0" y="570047"/>
                  </a:lnTo>
                  <a:close/>
                </a:path>
              </a:pathLst>
            </a:custGeom>
            <a:solidFill>
              <a:srgbClr val="FFFFFF"/>
            </a:solidFill>
          </p:spPr>
          <p:txBody>
            <a:bodyPr/>
            <a:lstStyle/>
            <a:p>
              <a:endParaRPr lang="en-GB" sz="1200" dirty="0"/>
            </a:p>
          </p:txBody>
        </p:sp>
        <p:sp>
          <p:nvSpPr>
            <p:cNvPr id="20" name="TextBox 20"/>
            <p:cNvSpPr txBox="1"/>
            <p:nvPr/>
          </p:nvSpPr>
          <p:spPr>
            <a:xfrm>
              <a:off x="0" y="-95250"/>
              <a:ext cx="766333" cy="665297"/>
            </a:xfrm>
            <a:prstGeom prst="rect">
              <a:avLst/>
            </a:prstGeom>
          </p:spPr>
          <p:txBody>
            <a:bodyPr lIns="50800" tIns="50800" rIns="50800" bIns="50800" rtlCol="0" anchor="ctr"/>
            <a:lstStyle/>
            <a:p>
              <a:pPr algn="just">
                <a:lnSpc>
                  <a:spcPts val="2943"/>
                </a:lnSpc>
              </a:pPr>
              <a:endParaRPr/>
            </a:p>
          </p:txBody>
        </p:sp>
      </p:grpSp>
      <p:grpSp>
        <p:nvGrpSpPr>
          <p:cNvPr id="22" name="Group 22"/>
          <p:cNvGrpSpPr/>
          <p:nvPr/>
        </p:nvGrpSpPr>
        <p:grpSpPr>
          <a:xfrm>
            <a:off x="458380" y="8473009"/>
            <a:ext cx="1551232" cy="1289666"/>
            <a:chOff x="0" y="0"/>
            <a:chExt cx="766333" cy="756489"/>
          </a:xfrm>
        </p:grpSpPr>
        <p:sp>
          <p:nvSpPr>
            <p:cNvPr id="23" name="Freeform 23"/>
            <p:cNvSpPr/>
            <p:nvPr/>
          </p:nvSpPr>
          <p:spPr>
            <a:xfrm>
              <a:off x="0" y="0"/>
              <a:ext cx="766333" cy="756489"/>
            </a:xfrm>
            <a:custGeom>
              <a:avLst/>
              <a:gdLst/>
              <a:ahLst/>
              <a:cxnLst/>
              <a:rect l="l" t="t" r="r" b="b"/>
              <a:pathLst>
                <a:path w="766333" h="756489">
                  <a:moveTo>
                    <a:pt x="0" y="0"/>
                  </a:moveTo>
                  <a:lnTo>
                    <a:pt x="766333" y="0"/>
                  </a:lnTo>
                  <a:lnTo>
                    <a:pt x="766333" y="756489"/>
                  </a:lnTo>
                  <a:lnTo>
                    <a:pt x="0" y="756489"/>
                  </a:lnTo>
                  <a:close/>
                </a:path>
              </a:pathLst>
            </a:custGeom>
            <a:solidFill>
              <a:srgbClr val="FFFFFF"/>
            </a:solidFill>
          </p:spPr>
          <p:txBody>
            <a:bodyPr/>
            <a:lstStyle/>
            <a:p>
              <a:endParaRPr lang="en-GB"/>
            </a:p>
          </p:txBody>
        </p:sp>
        <p:sp>
          <p:nvSpPr>
            <p:cNvPr id="24" name="TextBox 24"/>
            <p:cNvSpPr txBox="1"/>
            <p:nvPr/>
          </p:nvSpPr>
          <p:spPr>
            <a:xfrm>
              <a:off x="0" y="-95250"/>
              <a:ext cx="766333" cy="851739"/>
            </a:xfrm>
            <a:prstGeom prst="rect">
              <a:avLst/>
            </a:prstGeom>
          </p:spPr>
          <p:txBody>
            <a:bodyPr lIns="50800" tIns="50800" rIns="50800" bIns="50800" rtlCol="0" anchor="ctr"/>
            <a:lstStyle/>
            <a:p>
              <a:pPr algn="just">
                <a:lnSpc>
                  <a:spcPts val="2943"/>
                </a:lnSpc>
              </a:pPr>
              <a:endParaRPr/>
            </a:p>
          </p:txBody>
        </p:sp>
      </p:grpSp>
      <p:sp>
        <p:nvSpPr>
          <p:cNvPr id="25" name="Freeform 25"/>
          <p:cNvSpPr/>
          <p:nvPr/>
        </p:nvSpPr>
        <p:spPr>
          <a:xfrm>
            <a:off x="3313247" y="9681419"/>
            <a:ext cx="487277" cy="487277"/>
          </a:xfrm>
          <a:custGeom>
            <a:avLst/>
            <a:gdLst/>
            <a:ahLst/>
            <a:cxnLst/>
            <a:rect l="l" t="t" r="r" b="b"/>
            <a:pathLst>
              <a:path w="487277" h="487277">
                <a:moveTo>
                  <a:pt x="0" y="0"/>
                </a:moveTo>
                <a:lnTo>
                  <a:pt x="487277" y="0"/>
                </a:lnTo>
                <a:lnTo>
                  <a:pt x="487277" y="487277"/>
                </a:lnTo>
                <a:lnTo>
                  <a:pt x="0" y="487277"/>
                </a:lnTo>
                <a:lnTo>
                  <a:pt x="0" y="0"/>
                </a:lnTo>
                <a:close/>
              </a:path>
            </a:pathLst>
          </a:custGeom>
          <a:blipFill>
            <a:blip r:embed="rId5"/>
            <a:stretch>
              <a:fillRect/>
            </a:stretch>
          </a:blipFill>
        </p:spPr>
        <p:txBody>
          <a:bodyPr/>
          <a:lstStyle/>
          <a:p>
            <a:endParaRPr lang="en-GB"/>
          </a:p>
        </p:txBody>
      </p:sp>
      <p:sp>
        <p:nvSpPr>
          <p:cNvPr id="26" name="Freeform 26"/>
          <p:cNvSpPr/>
          <p:nvPr/>
        </p:nvSpPr>
        <p:spPr>
          <a:xfrm>
            <a:off x="1640414" y="9681419"/>
            <a:ext cx="487277" cy="487277"/>
          </a:xfrm>
          <a:custGeom>
            <a:avLst/>
            <a:gdLst/>
            <a:ahLst/>
            <a:cxnLst/>
            <a:rect l="l" t="t" r="r" b="b"/>
            <a:pathLst>
              <a:path w="487277" h="487277">
                <a:moveTo>
                  <a:pt x="0" y="0"/>
                </a:moveTo>
                <a:lnTo>
                  <a:pt x="487277" y="0"/>
                </a:lnTo>
                <a:lnTo>
                  <a:pt x="487277" y="487276"/>
                </a:lnTo>
                <a:lnTo>
                  <a:pt x="0" y="487276"/>
                </a:lnTo>
                <a:lnTo>
                  <a:pt x="0" y="0"/>
                </a:lnTo>
                <a:close/>
              </a:path>
            </a:pathLst>
          </a:custGeom>
          <a:blipFill>
            <a:blip r:embed="rId6"/>
            <a:stretch>
              <a:fillRect/>
            </a:stretch>
          </a:blipFill>
        </p:spPr>
        <p:txBody>
          <a:bodyPr/>
          <a:lstStyle/>
          <a:p>
            <a:endParaRPr lang="en-GB"/>
          </a:p>
        </p:txBody>
      </p:sp>
      <p:sp>
        <p:nvSpPr>
          <p:cNvPr id="27" name="Freeform 27"/>
          <p:cNvSpPr/>
          <p:nvPr/>
        </p:nvSpPr>
        <p:spPr>
          <a:xfrm>
            <a:off x="5131500" y="9650608"/>
            <a:ext cx="469572" cy="493653"/>
          </a:xfrm>
          <a:custGeom>
            <a:avLst/>
            <a:gdLst/>
            <a:ahLst/>
            <a:cxnLst/>
            <a:rect l="l" t="t" r="r" b="b"/>
            <a:pathLst>
              <a:path w="469572" h="493653">
                <a:moveTo>
                  <a:pt x="0" y="0"/>
                </a:moveTo>
                <a:lnTo>
                  <a:pt x="469573" y="0"/>
                </a:lnTo>
                <a:lnTo>
                  <a:pt x="469573" y="493653"/>
                </a:lnTo>
                <a:lnTo>
                  <a:pt x="0" y="493653"/>
                </a:lnTo>
                <a:lnTo>
                  <a:pt x="0" y="0"/>
                </a:lnTo>
                <a:close/>
              </a:path>
            </a:pathLst>
          </a:custGeom>
          <a:blipFill>
            <a:blip r:embed="rId7"/>
            <a:stretch>
              <a:fillRect r="-100000"/>
            </a:stretch>
          </a:blipFill>
        </p:spPr>
        <p:txBody>
          <a:bodyPr/>
          <a:lstStyle/>
          <a:p>
            <a:endParaRPr lang="en-GB"/>
          </a:p>
        </p:txBody>
      </p:sp>
      <p:sp>
        <p:nvSpPr>
          <p:cNvPr id="32" name="TextBox 32"/>
          <p:cNvSpPr txBox="1"/>
          <p:nvPr/>
        </p:nvSpPr>
        <p:spPr>
          <a:xfrm>
            <a:off x="284402" y="2051451"/>
            <a:ext cx="2232563" cy="623440"/>
          </a:xfrm>
          <a:prstGeom prst="rect">
            <a:avLst/>
          </a:prstGeom>
        </p:spPr>
        <p:txBody>
          <a:bodyPr lIns="0" tIns="0" rIns="0" bIns="0" rtlCol="0" anchor="t">
            <a:spAutoFit/>
          </a:bodyPr>
          <a:lstStyle/>
          <a:p>
            <a:pPr>
              <a:lnSpc>
                <a:spcPts val="1656"/>
              </a:lnSpc>
            </a:pPr>
            <a:r>
              <a:rPr lang="en-US" sz="900" spc="9" dirty="0">
                <a:solidFill>
                  <a:srgbClr val="000000"/>
                </a:solidFill>
                <a:latin typeface="Verdana Pro"/>
              </a:rPr>
              <a:t>  </a:t>
            </a:r>
          </a:p>
          <a:p>
            <a:pPr>
              <a:lnSpc>
                <a:spcPts val="1656"/>
              </a:lnSpc>
            </a:pPr>
            <a:endParaRPr lang="en-US" sz="900" spc="9" dirty="0">
              <a:solidFill>
                <a:srgbClr val="000000"/>
              </a:solidFill>
              <a:latin typeface="Verdana Pro"/>
            </a:endParaRPr>
          </a:p>
          <a:p>
            <a:pPr>
              <a:lnSpc>
                <a:spcPts val="1656"/>
              </a:lnSpc>
            </a:pPr>
            <a:endParaRPr lang="en-US" sz="900" spc="9" dirty="0">
              <a:solidFill>
                <a:srgbClr val="000000"/>
              </a:solidFill>
              <a:latin typeface="Verdana Pro"/>
            </a:endParaRPr>
          </a:p>
        </p:txBody>
      </p:sp>
      <p:sp>
        <p:nvSpPr>
          <p:cNvPr id="34" name="TextBox 34"/>
          <p:cNvSpPr txBox="1"/>
          <p:nvPr/>
        </p:nvSpPr>
        <p:spPr>
          <a:xfrm>
            <a:off x="2410474" y="8570371"/>
            <a:ext cx="1911400" cy="187424"/>
          </a:xfrm>
          <a:prstGeom prst="rect">
            <a:avLst/>
          </a:prstGeom>
        </p:spPr>
        <p:txBody>
          <a:bodyPr lIns="0" tIns="0" rIns="0" bIns="0" rtlCol="0" anchor="t">
            <a:spAutoFit/>
          </a:bodyPr>
          <a:lstStyle/>
          <a:p>
            <a:pPr>
              <a:lnSpc>
                <a:spcPts val="1656"/>
              </a:lnSpc>
              <a:spcBef>
                <a:spcPct val="0"/>
              </a:spcBef>
            </a:pPr>
            <a:r>
              <a:rPr lang="en-US" sz="900" spc="9" dirty="0">
                <a:solidFill>
                  <a:srgbClr val="000000"/>
                </a:solidFill>
                <a:latin typeface="Verdana Pro"/>
              </a:rPr>
              <a:t> </a:t>
            </a:r>
          </a:p>
        </p:txBody>
      </p:sp>
      <p:sp>
        <p:nvSpPr>
          <p:cNvPr id="35" name="TextBox 35"/>
          <p:cNvSpPr txBox="1"/>
          <p:nvPr/>
        </p:nvSpPr>
        <p:spPr>
          <a:xfrm>
            <a:off x="5154980" y="354392"/>
            <a:ext cx="2278717" cy="351571"/>
          </a:xfrm>
          <a:prstGeom prst="rect">
            <a:avLst/>
          </a:prstGeom>
        </p:spPr>
        <p:txBody>
          <a:bodyPr lIns="0" tIns="0" rIns="0" bIns="0" rtlCol="0" anchor="t">
            <a:spAutoFit/>
          </a:bodyPr>
          <a:lstStyle/>
          <a:p>
            <a:pPr algn="ctr">
              <a:lnSpc>
                <a:spcPts val="3127"/>
              </a:lnSpc>
              <a:spcBef>
                <a:spcPct val="0"/>
              </a:spcBef>
            </a:pPr>
            <a:r>
              <a:rPr lang="en-US" sz="1699" spc="16" dirty="0">
                <a:solidFill>
                  <a:srgbClr val="1D1D1B"/>
                </a:solidFill>
                <a:latin typeface="Trajan Pro 2"/>
              </a:rPr>
              <a:t>OCTOBER, 2024</a:t>
            </a:r>
          </a:p>
        </p:txBody>
      </p:sp>
      <p:sp>
        <p:nvSpPr>
          <p:cNvPr id="37" name="TextBox 37"/>
          <p:cNvSpPr txBox="1"/>
          <p:nvPr/>
        </p:nvSpPr>
        <p:spPr>
          <a:xfrm>
            <a:off x="-6497" y="449483"/>
            <a:ext cx="5038509" cy="256480"/>
          </a:xfrm>
          <a:prstGeom prst="rect">
            <a:avLst/>
          </a:prstGeom>
        </p:spPr>
        <p:txBody>
          <a:bodyPr wrap="square" lIns="0" tIns="0" rIns="0" bIns="0" rtlCol="0" anchor="t">
            <a:spAutoFit/>
          </a:bodyPr>
          <a:lstStyle/>
          <a:p>
            <a:pPr algn="ctr">
              <a:lnSpc>
                <a:spcPts val="1980"/>
              </a:lnSpc>
            </a:pPr>
            <a:r>
              <a:rPr lang="en-US" spc="-44" dirty="0">
                <a:solidFill>
                  <a:srgbClr val="423376"/>
                </a:solidFill>
                <a:latin typeface="Trajan Pro 1"/>
              </a:rPr>
              <a:t>Our children’s learning in action</a:t>
            </a:r>
          </a:p>
        </p:txBody>
      </p:sp>
      <p:sp>
        <p:nvSpPr>
          <p:cNvPr id="39" name="TextBox 39"/>
          <p:cNvSpPr txBox="1"/>
          <p:nvPr/>
        </p:nvSpPr>
        <p:spPr>
          <a:xfrm>
            <a:off x="5387923" y="9351423"/>
            <a:ext cx="1955739" cy="776816"/>
          </a:xfrm>
          <a:prstGeom prst="rect">
            <a:avLst/>
          </a:prstGeom>
        </p:spPr>
        <p:txBody>
          <a:bodyPr lIns="0" tIns="0" rIns="0" bIns="0" rtlCol="0" anchor="t">
            <a:spAutoFit/>
          </a:bodyPr>
          <a:lstStyle/>
          <a:p>
            <a:pPr algn="ctr">
              <a:lnSpc>
                <a:spcPts val="1839"/>
              </a:lnSpc>
            </a:pPr>
            <a:r>
              <a:rPr lang="en-US" sz="999" spc="9" dirty="0">
                <a:solidFill>
                  <a:srgbClr val="000000"/>
                </a:solidFill>
                <a:latin typeface="Verdana Pro"/>
              </a:rPr>
              <a:t>                </a:t>
            </a:r>
          </a:p>
          <a:p>
            <a:pPr algn="ctr">
              <a:lnSpc>
                <a:spcPts val="1839"/>
              </a:lnSpc>
              <a:spcBef>
                <a:spcPct val="0"/>
              </a:spcBef>
            </a:pPr>
            <a:endParaRPr lang="en-US" sz="999" spc="9" dirty="0">
              <a:solidFill>
                <a:srgbClr val="000000"/>
              </a:solidFill>
              <a:latin typeface="Verdana Pro"/>
            </a:endParaRPr>
          </a:p>
          <a:p>
            <a:pPr algn="ctr">
              <a:lnSpc>
                <a:spcPts val="920"/>
              </a:lnSpc>
              <a:spcBef>
                <a:spcPct val="0"/>
              </a:spcBef>
            </a:pPr>
            <a:endParaRPr lang="en-US" sz="999" spc="9" dirty="0">
              <a:solidFill>
                <a:srgbClr val="000000"/>
              </a:solidFill>
              <a:latin typeface="Verdana Pro"/>
            </a:endParaRPr>
          </a:p>
          <a:p>
            <a:pPr algn="ctr">
              <a:lnSpc>
                <a:spcPts val="1839"/>
              </a:lnSpc>
              <a:spcBef>
                <a:spcPct val="0"/>
              </a:spcBef>
            </a:pPr>
            <a:r>
              <a:rPr lang="en-US" sz="999" spc="9" dirty="0">
                <a:solidFill>
                  <a:srgbClr val="000000"/>
                </a:solidFill>
                <a:latin typeface="Verdana Pro"/>
              </a:rPr>
              <a:t>@loseleyfields</a:t>
            </a:r>
          </a:p>
        </p:txBody>
      </p:sp>
      <p:sp>
        <p:nvSpPr>
          <p:cNvPr id="10" name="TextBox 39">
            <a:extLst>
              <a:ext uri="{FF2B5EF4-FFF2-40B4-BE49-F238E27FC236}">
                <a16:creationId xmlns:a16="http://schemas.microsoft.com/office/drawing/2014/main" id="{CBB9AF99-D182-6556-CC8F-E5EAC178E6EA}"/>
              </a:ext>
            </a:extLst>
          </p:cNvPr>
          <p:cNvSpPr txBox="1"/>
          <p:nvPr/>
        </p:nvSpPr>
        <p:spPr>
          <a:xfrm>
            <a:off x="3433732" y="9335401"/>
            <a:ext cx="1955739" cy="776816"/>
          </a:xfrm>
          <a:prstGeom prst="rect">
            <a:avLst/>
          </a:prstGeom>
        </p:spPr>
        <p:txBody>
          <a:bodyPr lIns="0" tIns="0" rIns="0" bIns="0" rtlCol="0" anchor="t">
            <a:spAutoFit/>
          </a:bodyPr>
          <a:lstStyle/>
          <a:p>
            <a:pPr algn="ctr">
              <a:lnSpc>
                <a:spcPts val="1839"/>
              </a:lnSpc>
            </a:pPr>
            <a:r>
              <a:rPr lang="en-US" sz="999" spc="9" dirty="0">
                <a:solidFill>
                  <a:srgbClr val="000000"/>
                </a:solidFill>
                <a:latin typeface="Verdana Pro"/>
              </a:rPr>
              <a:t>                </a:t>
            </a:r>
          </a:p>
          <a:p>
            <a:pPr algn="ctr">
              <a:lnSpc>
                <a:spcPts val="1839"/>
              </a:lnSpc>
              <a:spcBef>
                <a:spcPct val="0"/>
              </a:spcBef>
            </a:pPr>
            <a:endParaRPr lang="en-US" sz="999" spc="9" dirty="0">
              <a:solidFill>
                <a:srgbClr val="000000"/>
              </a:solidFill>
              <a:latin typeface="Verdana Pro"/>
            </a:endParaRPr>
          </a:p>
          <a:p>
            <a:pPr algn="ctr">
              <a:lnSpc>
                <a:spcPts val="920"/>
              </a:lnSpc>
              <a:spcBef>
                <a:spcPct val="0"/>
              </a:spcBef>
            </a:pPr>
            <a:endParaRPr lang="en-US" sz="999" spc="9" dirty="0">
              <a:solidFill>
                <a:srgbClr val="000000"/>
              </a:solidFill>
              <a:latin typeface="Verdana Pro"/>
            </a:endParaRPr>
          </a:p>
          <a:p>
            <a:pPr algn="ctr">
              <a:lnSpc>
                <a:spcPts val="1839"/>
              </a:lnSpc>
              <a:spcBef>
                <a:spcPct val="0"/>
              </a:spcBef>
            </a:pPr>
            <a:r>
              <a:rPr lang="en-US" sz="999" spc="9" dirty="0">
                <a:solidFill>
                  <a:srgbClr val="000000"/>
                </a:solidFill>
                <a:latin typeface="Verdana Pro"/>
              </a:rPr>
              <a:t>@loseleyfields</a:t>
            </a:r>
          </a:p>
        </p:txBody>
      </p:sp>
      <p:sp>
        <p:nvSpPr>
          <p:cNvPr id="11" name="TextBox 39">
            <a:extLst>
              <a:ext uri="{FF2B5EF4-FFF2-40B4-BE49-F238E27FC236}">
                <a16:creationId xmlns:a16="http://schemas.microsoft.com/office/drawing/2014/main" id="{C02BB0B1-0C7E-4019-9676-C880CAE5FAA2}"/>
              </a:ext>
            </a:extLst>
          </p:cNvPr>
          <p:cNvSpPr txBox="1"/>
          <p:nvPr/>
        </p:nvSpPr>
        <p:spPr>
          <a:xfrm>
            <a:off x="1732210" y="9475968"/>
            <a:ext cx="1955739" cy="1038746"/>
          </a:xfrm>
          <a:prstGeom prst="rect">
            <a:avLst/>
          </a:prstGeom>
        </p:spPr>
        <p:txBody>
          <a:bodyPr lIns="0" tIns="0" rIns="0" bIns="0" rtlCol="0" anchor="t">
            <a:spAutoFit/>
          </a:bodyPr>
          <a:lstStyle/>
          <a:p>
            <a:pPr algn="ctr">
              <a:lnSpc>
                <a:spcPts val="1839"/>
              </a:lnSpc>
            </a:pPr>
            <a:r>
              <a:rPr lang="en-US" sz="999" spc="9" dirty="0">
                <a:solidFill>
                  <a:srgbClr val="000000"/>
                </a:solidFill>
                <a:latin typeface="Verdana Pro"/>
              </a:rPr>
              <a:t>                </a:t>
            </a:r>
          </a:p>
          <a:p>
            <a:pPr algn="ctr">
              <a:lnSpc>
                <a:spcPts val="1839"/>
              </a:lnSpc>
              <a:spcBef>
                <a:spcPct val="0"/>
              </a:spcBef>
            </a:pPr>
            <a:r>
              <a:rPr lang="en-US" sz="999" spc="9" dirty="0" err="1">
                <a:solidFill>
                  <a:srgbClr val="000000"/>
                </a:solidFill>
                <a:latin typeface="Verdana Pro"/>
              </a:rPr>
              <a:t>Loseley</a:t>
            </a:r>
            <a:r>
              <a:rPr lang="en-US" sz="999" spc="9" dirty="0">
                <a:solidFill>
                  <a:srgbClr val="000000"/>
                </a:solidFill>
                <a:latin typeface="Verdana Pro"/>
              </a:rPr>
              <a:t> Fields </a:t>
            </a:r>
          </a:p>
          <a:p>
            <a:pPr algn="ctr">
              <a:lnSpc>
                <a:spcPts val="1839"/>
              </a:lnSpc>
              <a:spcBef>
                <a:spcPct val="0"/>
              </a:spcBef>
            </a:pPr>
            <a:r>
              <a:rPr lang="en-US" sz="999" spc="9" dirty="0">
                <a:solidFill>
                  <a:srgbClr val="000000"/>
                </a:solidFill>
                <a:latin typeface="Verdana Pro"/>
              </a:rPr>
              <a:t>Primary School</a:t>
            </a:r>
          </a:p>
          <a:p>
            <a:pPr algn="ctr">
              <a:lnSpc>
                <a:spcPts val="1839"/>
              </a:lnSpc>
              <a:spcBef>
                <a:spcPct val="0"/>
              </a:spcBef>
            </a:pPr>
            <a:endParaRPr lang="en-US" sz="999" spc="9" dirty="0">
              <a:solidFill>
                <a:srgbClr val="000000"/>
              </a:solidFill>
              <a:latin typeface="Verdana Pro"/>
            </a:endParaRPr>
          </a:p>
          <a:p>
            <a:pPr algn="ctr">
              <a:lnSpc>
                <a:spcPts val="920"/>
              </a:lnSpc>
              <a:spcBef>
                <a:spcPct val="0"/>
              </a:spcBef>
            </a:pPr>
            <a:endParaRPr lang="en-US" sz="999" spc="9" dirty="0">
              <a:solidFill>
                <a:srgbClr val="000000"/>
              </a:solidFill>
              <a:latin typeface="Verdana Pro"/>
            </a:endParaRPr>
          </a:p>
        </p:txBody>
      </p:sp>
      <p:pic>
        <p:nvPicPr>
          <p:cNvPr id="29" name="Picture 28" descr="A group of children playing in a sandbox&#10;&#10;Description automatically generated">
            <a:extLst>
              <a:ext uri="{FF2B5EF4-FFF2-40B4-BE49-F238E27FC236}">
                <a16:creationId xmlns:a16="http://schemas.microsoft.com/office/drawing/2014/main" id="{983844D1-5D87-6FEE-7F39-4FFD17A3C2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486" y="5715143"/>
            <a:ext cx="2798422" cy="1866711"/>
          </a:xfrm>
          <a:prstGeom prst="rect">
            <a:avLst/>
          </a:prstGeom>
        </p:spPr>
      </p:pic>
      <p:pic>
        <p:nvPicPr>
          <p:cNvPr id="33" name="Picture 32" descr="A teacher and her students sitting on the floor&#10;&#10;Description automatically generated">
            <a:extLst>
              <a:ext uri="{FF2B5EF4-FFF2-40B4-BE49-F238E27FC236}">
                <a16:creationId xmlns:a16="http://schemas.microsoft.com/office/drawing/2014/main" id="{A4CA8BB6-B431-EEB6-73FF-CDE7A4602D3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486" y="3722163"/>
            <a:ext cx="2863850" cy="1909233"/>
          </a:xfrm>
          <a:prstGeom prst="rect">
            <a:avLst/>
          </a:prstGeom>
        </p:spPr>
      </p:pic>
      <p:pic>
        <p:nvPicPr>
          <p:cNvPr id="42" name="Picture 41" descr="A child and child sitting at a table&#10;&#10;Description automatically generated">
            <a:extLst>
              <a:ext uri="{FF2B5EF4-FFF2-40B4-BE49-F238E27FC236}">
                <a16:creationId xmlns:a16="http://schemas.microsoft.com/office/drawing/2014/main" id="{3DBB8E5A-79C7-DF15-E979-C0B5628F56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284398" y="1754429"/>
            <a:ext cx="1971164" cy="1478373"/>
          </a:xfrm>
          <a:prstGeom prst="rect">
            <a:avLst/>
          </a:prstGeom>
        </p:spPr>
      </p:pic>
      <p:pic>
        <p:nvPicPr>
          <p:cNvPr id="44" name="Picture 43" descr="A group of children working on a project&#10;&#10;Description automatically generated">
            <a:extLst>
              <a:ext uri="{FF2B5EF4-FFF2-40B4-BE49-F238E27FC236}">
                <a16:creationId xmlns:a16="http://schemas.microsoft.com/office/drawing/2014/main" id="{1217FE23-48ED-AC00-6CF2-89A569FED0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5273269" y="5870255"/>
            <a:ext cx="2366163" cy="1774622"/>
          </a:xfrm>
          <a:prstGeom prst="rect">
            <a:avLst/>
          </a:prstGeom>
        </p:spPr>
      </p:pic>
      <p:pic>
        <p:nvPicPr>
          <p:cNvPr id="46" name="Picture 45" descr="A person standing in front of a classroom with a group of children&#10;&#10;Description automatically generated">
            <a:extLst>
              <a:ext uri="{FF2B5EF4-FFF2-40B4-BE49-F238E27FC236}">
                <a16:creationId xmlns:a16="http://schemas.microsoft.com/office/drawing/2014/main" id="{880B4F4F-E3E8-4524-3180-625CD8E8EC8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2835" y="946212"/>
            <a:ext cx="2696884" cy="2022663"/>
          </a:xfrm>
          <a:prstGeom prst="rect">
            <a:avLst/>
          </a:prstGeom>
        </p:spPr>
      </p:pic>
      <p:pic>
        <p:nvPicPr>
          <p:cNvPr id="48" name="Picture 47" descr="A group of children sitting at a desk&#10;&#10;Description automatically generated">
            <a:extLst>
              <a:ext uri="{FF2B5EF4-FFF2-40B4-BE49-F238E27FC236}">
                <a16:creationId xmlns:a16="http://schemas.microsoft.com/office/drawing/2014/main" id="{6B4DB978-F936-74B0-1BEA-D81A522023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62865" y="7999181"/>
            <a:ext cx="2183971" cy="1455981"/>
          </a:xfrm>
          <a:prstGeom prst="rect">
            <a:avLst/>
          </a:prstGeom>
        </p:spPr>
      </p:pic>
      <p:pic>
        <p:nvPicPr>
          <p:cNvPr id="50" name="Picture 49" descr="A group of kids sitting on crates&#10;&#10;Description automatically generated">
            <a:extLst>
              <a:ext uri="{FF2B5EF4-FFF2-40B4-BE49-F238E27FC236}">
                <a16:creationId xmlns:a16="http://schemas.microsoft.com/office/drawing/2014/main" id="{512149A6-32EF-EE7E-BD67-88A8D4E61FF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38025" y="4281487"/>
            <a:ext cx="2638088" cy="1758725"/>
          </a:xfrm>
          <a:prstGeom prst="rect">
            <a:avLst/>
          </a:prstGeom>
        </p:spPr>
      </p:pic>
      <p:pic>
        <p:nvPicPr>
          <p:cNvPr id="52" name="Picture 51" descr="A group of children writing on paper&#10;&#10;Description automatically generated">
            <a:extLst>
              <a:ext uri="{FF2B5EF4-FFF2-40B4-BE49-F238E27FC236}">
                <a16:creationId xmlns:a16="http://schemas.microsoft.com/office/drawing/2014/main" id="{8751A20B-838C-6A96-FA3E-6AA519604E8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69852" y="2609137"/>
            <a:ext cx="2515047" cy="1676698"/>
          </a:xfrm>
          <a:prstGeom prst="rect">
            <a:avLst/>
          </a:prstGeom>
        </p:spPr>
      </p:pic>
      <p:pic>
        <p:nvPicPr>
          <p:cNvPr id="54" name="Picture 53" descr="A group of students in a classroom&#10;&#10;Description automatically generated">
            <a:extLst>
              <a:ext uri="{FF2B5EF4-FFF2-40B4-BE49-F238E27FC236}">
                <a16:creationId xmlns:a16="http://schemas.microsoft.com/office/drawing/2014/main" id="{DF2CF1E9-92B6-CAB5-5DF4-22F22B63CE7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0800000" flipV="1">
            <a:off x="3313247" y="6165167"/>
            <a:ext cx="1968157" cy="1312105"/>
          </a:xfrm>
          <a:prstGeom prst="rect">
            <a:avLst/>
          </a:prstGeom>
        </p:spPr>
      </p:pic>
      <p:pic>
        <p:nvPicPr>
          <p:cNvPr id="56" name="Picture 55" descr="A child in a lab coat&#10;&#10;Description automatically generated">
            <a:extLst>
              <a:ext uri="{FF2B5EF4-FFF2-40B4-BE49-F238E27FC236}">
                <a16:creationId xmlns:a16="http://schemas.microsoft.com/office/drawing/2014/main" id="{FD4ABF67-8422-D1D2-4CD6-E328D76E531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4765670" y="1538040"/>
            <a:ext cx="3114483" cy="2335862"/>
          </a:xfrm>
          <a:prstGeom prst="rect">
            <a:avLst/>
          </a:prstGeom>
        </p:spPr>
      </p:pic>
      <p:pic>
        <p:nvPicPr>
          <p:cNvPr id="58" name="Picture 57" descr="A group of people on a stage&#10;&#10;Description automatically generated">
            <a:extLst>
              <a:ext uri="{FF2B5EF4-FFF2-40B4-BE49-F238E27FC236}">
                <a16:creationId xmlns:a16="http://schemas.microsoft.com/office/drawing/2014/main" id="{279A21B4-D007-8C5E-F2EE-7D993527F59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64472" y="7589112"/>
            <a:ext cx="2546658" cy="1909994"/>
          </a:xfrm>
          <a:prstGeom prst="rect">
            <a:avLst/>
          </a:prstGeom>
        </p:spPr>
      </p:pic>
      <p:pic>
        <p:nvPicPr>
          <p:cNvPr id="60" name="Picture 59" descr="A child and child in lab coats&#10;&#10;Description automatically generated">
            <a:extLst>
              <a:ext uri="{FF2B5EF4-FFF2-40B4-BE49-F238E27FC236}">
                <a16:creationId xmlns:a16="http://schemas.microsoft.com/office/drawing/2014/main" id="{3FB459D7-7678-C642-3C49-40817C7B16A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400000">
            <a:off x="128767" y="7487661"/>
            <a:ext cx="2389751" cy="17923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5022</TotalTime>
  <Words>871</Words>
  <Application>Microsoft Office PowerPoint</Application>
  <PresentationFormat>Custom</PresentationFormat>
  <Paragraphs>41</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Trajan Pro 1</vt:lpstr>
      <vt:lpstr>Arial</vt:lpstr>
      <vt:lpstr>Verdana Pro</vt:lpstr>
      <vt:lpstr>Helvetica Now</vt:lpstr>
      <vt:lpstr>Trajan Pro 2</vt:lpstr>
      <vt:lpstr>Calibri</vt:lpstr>
      <vt:lpstr>Aptos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Newsletter</dc:title>
  <dc:creator>Candice Whitbourn</dc:creator>
  <cp:lastModifiedBy>Lucy Wright</cp:lastModifiedBy>
  <cp:revision>64</cp:revision>
  <cp:lastPrinted>2024-01-16T14:43:02Z</cp:lastPrinted>
  <dcterms:created xsi:type="dcterms:W3CDTF">2006-08-16T00:00:00Z</dcterms:created>
  <dcterms:modified xsi:type="dcterms:W3CDTF">2024-10-24T13:10:58Z</dcterms:modified>
  <dc:identifier>DAFebbJKkpI</dc:identifier>
</cp:coreProperties>
</file>