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
  </p:notesMasterIdLst>
  <p:sldIdLst>
    <p:sldId id="256" r:id="rId2"/>
  </p:sldIdLst>
  <p:sldSz cx="7556500" cy="10693400"/>
  <p:notesSz cx="6797675" cy="9926638"/>
  <p:embeddedFontLst>
    <p:embeddedFont>
      <p:font typeface="Helvetica Now" panose="020B0604020202020204" charset="0"/>
      <p:regular r:id="rId4"/>
    </p:embeddedFont>
    <p:embeddedFont>
      <p:font typeface="Trajan Pro 1" panose="020B0604020202020204" charset="0"/>
      <p:regular r:id="rId5"/>
    </p:embeddedFont>
    <p:embeddedFont>
      <p:font typeface="Trajan Pro 2" panose="020B0604020202020204" charset="0"/>
      <p:regular r:id="rId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100" d="100"/>
          <a:sy n="100" d="100"/>
        </p:scale>
        <p:origin x="2418" y="-20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8DA813F-B6E4-4248-98E1-F0BC2D25E661}" type="datetimeFigureOut">
              <a:rPr lang="en-GB" smtClean="0"/>
              <a:t>14/01/2025</a:t>
            </a:fld>
            <a:endParaRPr lang="en-GB"/>
          </a:p>
        </p:txBody>
      </p:sp>
      <p:sp>
        <p:nvSpPr>
          <p:cNvPr id="4" name="Slide Image Placeholder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BED0D19-473C-40F9-9E4A-D0512CFA4423}" type="slidenum">
              <a:rPr lang="en-GB" smtClean="0"/>
              <a:t>‹#›</a:t>
            </a:fld>
            <a:endParaRPr lang="en-GB"/>
          </a:p>
        </p:txBody>
      </p:sp>
    </p:spTree>
    <p:extLst>
      <p:ext uri="{BB962C8B-B14F-4D97-AF65-F5344CB8AC3E}">
        <p14:creationId xmlns:p14="http://schemas.microsoft.com/office/powerpoint/2010/main" val="47386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0" y="0"/>
            <a:ext cx="7556500" cy="1236664"/>
          </a:xfrm>
          <a:prstGeom prst="rect">
            <a:avLst/>
          </a:prstGeom>
          <a:solidFill>
            <a:srgbClr val="D9DCDF"/>
          </a:solidFill>
        </p:spPr>
        <p:txBody>
          <a:bodyPr/>
          <a:lstStyle/>
          <a:p>
            <a:endParaRPr lang="en-GB"/>
          </a:p>
        </p:txBody>
      </p:sp>
      <p:grpSp>
        <p:nvGrpSpPr>
          <p:cNvPr id="5" name="Group 5"/>
          <p:cNvGrpSpPr/>
          <p:nvPr/>
        </p:nvGrpSpPr>
        <p:grpSpPr>
          <a:xfrm>
            <a:off x="246505" y="1398589"/>
            <a:ext cx="1018990" cy="297839"/>
            <a:chOff x="0" y="0"/>
            <a:chExt cx="1358653" cy="397119"/>
          </a:xfrm>
        </p:grpSpPr>
        <p:sp>
          <p:nvSpPr>
            <p:cNvPr id="6" name="Freeform 6"/>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7" name="Freeform 7"/>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8" name="Freeform 8"/>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sp>
        <p:nvSpPr>
          <p:cNvPr id="9" name="TextBox 9"/>
          <p:cNvSpPr txBox="1"/>
          <p:nvPr/>
        </p:nvSpPr>
        <p:spPr>
          <a:xfrm>
            <a:off x="1772492" y="-141430"/>
            <a:ext cx="3797302" cy="1378094"/>
          </a:xfrm>
          <a:prstGeom prst="rect">
            <a:avLst/>
          </a:prstGeom>
        </p:spPr>
        <p:txBody>
          <a:bodyPr lIns="0" tIns="0" rIns="0" bIns="0" rtlCol="0" anchor="t">
            <a:spAutoFit/>
          </a:bodyPr>
          <a:lstStyle/>
          <a:p>
            <a:pPr algn="just">
              <a:lnSpc>
                <a:spcPts val="2628"/>
              </a:lnSpc>
            </a:pPr>
            <a:endParaRPr/>
          </a:p>
          <a:p>
            <a:pPr algn="ctr">
              <a:lnSpc>
                <a:spcPts val="2628"/>
              </a:lnSpc>
            </a:pPr>
            <a:r>
              <a:rPr lang="en-US" sz="2920" spc="-73">
                <a:solidFill>
                  <a:srgbClr val="423376"/>
                </a:solidFill>
                <a:latin typeface="Trajan Pro 1"/>
              </a:rPr>
              <a:t>LOSELEY FIELDS</a:t>
            </a:r>
          </a:p>
          <a:p>
            <a:pPr algn="ctr">
              <a:lnSpc>
                <a:spcPts val="1368"/>
              </a:lnSpc>
            </a:pPr>
            <a:r>
              <a:rPr lang="en-US" sz="1520" spc="-38">
                <a:solidFill>
                  <a:srgbClr val="717080"/>
                </a:solidFill>
                <a:latin typeface="Helvetica Now"/>
              </a:rPr>
              <a:t> PRIMARY SCHOOL</a:t>
            </a:r>
          </a:p>
          <a:p>
            <a:pPr algn="ctr">
              <a:lnSpc>
                <a:spcPts val="918"/>
              </a:lnSpc>
            </a:pPr>
            <a:endParaRPr lang="en-US" sz="1520" spc="-38">
              <a:solidFill>
                <a:srgbClr val="717080"/>
              </a:solidFill>
              <a:latin typeface="Helvetica Now"/>
            </a:endParaRPr>
          </a:p>
          <a:p>
            <a:pPr algn="ctr">
              <a:lnSpc>
                <a:spcPts val="2628"/>
              </a:lnSpc>
            </a:pPr>
            <a:r>
              <a:rPr lang="en-US" sz="2920" spc="-73">
                <a:solidFill>
                  <a:srgbClr val="423376"/>
                </a:solidFill>
                <a:latin typeface="Trajan Pro 1"/>
              </a:rPr>
              <a:t>NEWSLETTER</a:t>
            </a:r>
          </a:p>
        </p:txBody>
      </p:sp>
      <p:sp>
        <p:nvSpPr>
          <p:cNvPr id="10" name="AutoShape 10"/>
          <p:cNvSpPr/>
          <p:nvPr/>
        </p:nvSpPr>
        <p:spPr>
          <a:xfrm>
            <a:off x="6477" y="1230620"/>
            <a:ext cx="7560000" cy="0"/>
          </a:xfrm>
          <a:prstGeom prst="line">
            <a:avLst/>
          </a:prstGeom>
          <a:ln w="38100" cap="flat">
            <a:solidFill>
              <a:srgbClr val="DC662C"/>
            </a:solidFill>
            <a:prstDash val="solid"/>
            <a:headEnd type="none" w="sm" len="sm"/>
            <a:tailEnd type="none" w="sm" len="sm"/>
          </a:ln>
        </p:spPr>
        <p:txBody>
          <a:bodyPr/>
          <a:lstStyle/>
          <a:p>
            <a:endParaRPr lang="en-GB"/>
          </a:p>
        </p:txBody>
      </p:sp>
      <p:grpSp>
        <p:nvGrpSpPr>
          <p:cNvPr id="12" name="Group 12"/>
          <p:cNvGrpSpPr/>
          <p:nvPr/>
        </p:nvGrpSpPr>
        <p:grpSpPr>
          <a:xfrm>
            <a:off x="6141535" y="10196697"/>
            <a:ext cx="1018990" cy="297839"/>
            <a:chOff x="0" y="0"/>
            <a:chExt cx="1358653" cy="397119"/>
          </a:xfrm>
        </p:grpSpPr>
        <p:sp>
          <p:nvSpPr>
            <p:cNvPr id="13" name="Freeform 13"/>
            <p:cNvSpPr/>
            <p:nvPr/>
          </p:nvSpPr>
          <p:spPr>
            <a:xfrm>
              <a:off x="0"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2"/>
              <a:stretch>
                <a:fillRect/>
              </a:stretch>
            </a:blipFill>
          </p:spPr>
          <p:txBody>
            <a:bodyPr/>
            <a:lstStyle/>
            <a:p>
              <a:endParaRPr lang="en-GB"/>
            </a:p>
          </p:txBody>
        </p:sp>
        <p:sp>
          <p:nvSpPr>
            <p:cNvPr id="14" name="Freeform 14"/>
            <p:cNvSpPr/>
            <p:nvPr/>
          </p:nvSpPr>
          <p:spPr>
            <a:xfrm>
              <a:off x="961534" y="0"/>
              <a:ext cx="397119" cy="397119"/>
            </a:xfrm>
            <a:custGeom>
              <a:avLst/>
              <a:gdLst/>
              <a:ahLst/>
              <a:cxnLst/>
              <a:rect l="l" t="t" r="r" b="b"/>
              <a:pathLst>
                <a:path w="397119" h="397119">
                  <a:moveTo>
                    <a:pt x="0" y="0"/>
                  </a:moveTo>
                  <a:lnTo>
                    <a:pt x="397119" y="0"/>
                  </a:lnTo>
                  <a:lnTo>
                    <a:pt x="397119" y="397119"/>
                  </a:lnTo>
                  <a:lnTo>
                    <a:pt x="0" y="397119"/>
                  </a:lnTo>
                  <a:lnTo>
                    <a:pt x="0" y="0"/>
                  </a:lnTo>
                  <a:close/>
                </a:path>
              </a:pathLst>
            </a:custGeom>
            <a:blipFill>
              <a:blip r:embed="rId3"/>
              <a:stretch>
                <a:fillRect/>
              </a:stretch>
            </a:blipFill>
          </p:spPr>
          <p:txBody>
            <a:bodyPr/>
            <a:lstStyle/>
            <a:p>
              <a:endParaRPr lang="en-GB"/>
            </a:p>
          </p:txBody>
        </p:sp>
        <p:sp>
          <p:nvSpPr>
            <p:cNvPr id="15" name="Freeform 15"/>
            <p:cNvSpPr/>
            <p:nvPr/>
          </p:nvSpPr>
          <p:spPr>
            <a:xfrm>
              <a:off x="478598" y="0"/>
              <a:ext cx="396895" cy="397119"/>
            </a:xfrm>
            <a:custGeom>
              <a:avLst/>
              <a:gdLst/>
              <a:ahLst/>
              <a:cxnLst/>
              <a:rect l="l" t="t" r="r" b="b"/>
              <a:pathLst>
                <a:path w="396895" h="397119">
                  <a:moveTo>
                    <a:pt x="0" y="0"/>
                  </a:moveTo>
                  <a:lnTo>
                    <a:pt x="396895" y="0"/>
                  </a:lnTo>
                  <a:lnTo>
                    <a:pt x="396895" y="397119"/>
                  </a:lnTo>
                  <a:lnTo>
                    <a:pt x="0" y="397119"/>
                  </a:lnTo>
                  <a:lnTo>
                    <a:pt x="0" y="0"/>
                  </a:lnTo>
                  <a:close/>
                </a:path>
              </a:pathLst>
            </a:custGeom>
            <a:blipFill>
              <a:blip r:embed="rId4"/>
              <a:stretch>
                <a:fillRect/>
              </a:stretch>
            </a:blipFill>
          </p:spPr>
          <p:txBody>
            <a:bodyPr/>
            <a:lstStyle/>
            <a:p>
              <a:endParaRPr lang="en-GB"/>
            </a:p>
          </p:txBody>
        </p:sp>
      </p:grpSp>
      <p:sp>
        <p:nvSpPr>
          <p:cNvPr id="29" name="TextBox 29"/>
          <p:cNvSpPr txBox="1"/>
          <p:nvPr/>
        </p:nvSpPr>
        <p:spPr>
          <a:xfrm>
            <a:off x="1789348" y="1868400"/>
            <a:ext cx="3994258" cy="289560"/>
          </a:xfrm>
          <a:prstGeom prst="rect">
            <a:avLst/>
          </a:prstGeom>
        </p:spPr>
        <p:txBody>
          <a:bodyPr lIns="0" tIns="0" rIns="0" bIns="0" rtlCol="0" anchor="t">
            <a:spAutoFit/>
          </a:bodyPr>
          <a:lstStyle/>
          <a:p>
            <a:pPr algn="r">
              <a:lnSpc>
                <a:spcPts val="1980"/>
              </a:lnSpc>
            </a:pPr>
            <a:r>
              <a:rPr lang="en-US" sz="1800" spc="-45" dirty="0">
                <a:solidFill>
                  <a:srgbClr val="423376"/>
                </a:solidFill>
                <a:latin typeface="Trajan Pro 1"/>
              </a:rPr>
              <a:t>A word from the Headteacher</a:t>
            </a:r>
          </a:p>
        </p:txBody>
      </p:sp>
      <p:sp>
        <p:nvSpPr>
          <p:cNvPr id="30" name="TextBox 30"/>
          <p:cNvSpPr txBox="1"/>
          <p:nvPr/>
        </p:nvSpPr>
        <p:spPr>
          <a:xfrm>
            <a:off x="5146841" y="1308079"/>
            <a:ext cx="2278717" cy="351571"/>
          </a:xfrm>
          <a:prstGeom prst="rect">
            <a:avLst/>
          </a:prstGeom>
        </p:spPr>
        <p:txBody>
          <a:bodyPr lIns="0" tIns="0" rIns="0" bIns="0" rtlCol="0" anchor="t">
            <a:spAutoFit/>
          </a:bodyPr>
          <a:lstStyle/>
          <a:p>
            <a:pPr algn="ctr">
              <a:lnSpc>
                <a:spcPts val="3127"/>
              </a:lnSpc>
              <a:spcBef>
                <a:spcPct val="0"/>
              </a:spcBef>
            </a:pPr>
            <a:r>
              <a:rPr lang="en-US" sz="1699" spc="16" dirty="0">
                <a:solidFill>
                  <a:srgbClr val="1D1D1B"/>
                </a:solidFill>
                <a:latin typeface="Trajan Pro 2"/>
              </a:rPr>
              <a:t>January 2025</a:t>
            </a:r>
          </a:p>
        </p:txBody>
      </p:sp>
      <p:sp>
        <p:nvSpPr>
          <p:cNvPr id="38" name="AutoShape 2" descr="online security">
            <a:extLst>
              <a:ext uri="{FF2B5EF4-FFF2-40B4-BE49-F238E27FC236}">
                <a16:creationId xmlns:a16="http://schemas.microsoft.com/office/drawing/2014/main" id="{672FB873-856C-464F-7F4F-183FD5550D00}"/>
              </a:ext>
            </a:extLst>
          </p:cNvPr>
          <p:cNvSpPr>
            <a:spLocks noChangeAspect="1" noChangeArrowheads="1"/>
          </p:cNvSpPr>
          <p:nvPr/>
        </p:nvSpPr>
        <p:spPr bwMode="auto">
          <a:xfrm>
            <a:off x="3625850" y="51943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 name="TextBox 16">
            <a:extLst>
              <a:ext uri="{FF2B5EF4-FFF2-40B4-BE49-F238E27FC236}">
                <a16:creationId xmlns:a16="http://schemas.microsoft.com/office/drawing/2014/main" id="{2E3A6FEC-4876-8B39-2CF9-D4D25490F125}"/>
              </a:ext>
            </a:extLst>
          </p:cNvPr>
          <p:cNvSpPr txBox="1"/>
          <p:nvPr/>
        </p:nvSpPr>
        <p:spPr>
          <a:xfrm>
            <a:off x="5214977" y="5317969"/>
            <a:ext cx="931238" cy="676230"/>
          </a:xfrm>
          <a:prstGeom prst="rect">
            <a:avLst/>
          </a:prstGeom>
          <a:noFill/>
        </p:spPr>
        <p:txBody>
          <a:bodyPr wrap="square" rtlCol="0">
            <a:spAutoFit/>
          </a:bodyPr>
          <a:lstStyle/>
          <a:p>
            <a:endParaRPr lang="en-GB" dirty="0"/>
          </a:p>
        </p:txBody>
      </p:sp>
      <p:sp>
        <p:nvSpPr>
          <p:cNvPr id="40" name="TextBox 39">
            <a:extLst>
              <a:ext uri="{FF2B5EF4-FFF2-40B4-BE49-F238E27FC236}">
                <a16:creationId xmlns:a16="http://schemas.microsoft.com/office/drawing/2014/main" id="{B8238329-F510-2178-FF64-228A79E081C9}"/>
              </a:ext>
            </a:extLst>
          </p:cNvPr>
          <p:cNvSpPr txBox="1"/>
          <p:nvPr/>
        </p:nvSpPr>
        <p:spPr>
          <a:xfrm>
            <a:off x="754289" y="9679761"/>
            <a:ext cx="4572348" cy="516936"/>
          </a:xfrm>
          <a:prstGeom prst="rect">
            <a:avLst/>
          </a:prstGeom>
          <a:noFill/>
        </p:spPr>
        <p:txBody>
          <a:bodyPr wrap="square">
            <a:spAutoFit/>
          </a:bodyPr>
          <a:lstStyle/>
          <a:p>
            <a:pPr>
              <a:lnSpc>
                <a:spcPct val="107000"/>
              </a:lnSpc>
              <a:spcAft>
                <a:spcPts val="800"/>
              </a:spcAft>
            </a:pPr>
            <a:r>
              <a:rPr lang="en-GB" sz="1000" kern="100" dirty="0">
                <a:latin typeface="Calibri" panose="020F0502020204030204" pitchFamily="34" charset="0"/>
                <a:ea typeface="Calibri" panose="020F0502020204030204" pitchFamily="34" charset="0"/>
                <a:cs typeface="Times New Roman" panose="02020603050405020304" pitchFamily="18" charset="0"/>
              </a:rPr>
              <a:t>Kind regards,</a:t>
            </a:r>
          </a:p>
          <a:p>
            <a:pPr>
              <a:lnSpc>
                <a:spcPct val="107000"/>
              </a:lnSpc>
              <a:spcAft>
                <a:spcPts val="800"/>
              </a:spcAft>
            </a:pPr>
            <a:r>
              <a:rPr lang="en-GB" sz="1000" kern="100" dirty="0">
                <a:effectLst/>
                <a:latin typeface="Calibri" panose="020F0502020204030204" pitchFamily="34" charset="0"/>
                <a:ea typeface="Calibri" panose="020F0502020204030204" pitchFamily="34" charset="0"/>
                <a:cs typeface="Times New Roman" panose="02020603050405020304" pitchFamily="18" charset="0"/>
              </a:rPr>
              <a:t>Amanda Pedder – Executive </a:t>
            </a:r>
            <a:r>
              <a:rPr lang="en-GB" sz="1000" kern="100" dirty="0">
                <a:latin typeface="Calibri" panose="020F0502020204030204" pitchFamily="34" charset="0"/>
                <a:ea typeface="Calibri" panose="020F0502020204030204" pitchFamily="34" charset="0"/>
                <a:cs typeface="Times New Roman" panose="02020603050405020304" pitchFamily="18" charset="0"/>
              </a:rPr>
              <a:t>Headteacher</a:t>
            </a:r>
            <a:endParaRPr lang="en-GB"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6AC8E3E7-D8BB-CC91-3F9F-19DDB23180CB}"/>
              </a:ext>
            </a:extLst>
          </p:cNvPr>
          <p:cNvSpPr txBox="1"/>
          <p:nvPr/>
        </p:nvSpPr>
        <p:spPr>
          <a:xfrm>
            <a:off x="579674" y="2196790"/>
            <a:ext cx="6397151" cy="7478970"/>
          </a:xfrm>
          <a:prstGeom prst="rect">
            <a:avLst/>
          </a:prstGeom>
          <a:noFill/>
        </p:spPr>
        <p:txBody>
          <a:bodyPr wrap="square" rtlCol="0">
            <a:spAutoFit/>
          </a:bodyPr>
          <a:lstStyle/>
          <a:p>
            <a:pPr algn="just"/>
            <a:r>
              <a:rPr lang="en-GB" sz="1000" dirty="0"/>
              <a:t>Dear Parents and Carers,</a:t>
            </a:r>
          </a:p>
          <a:p>
            <a:pPr algn="just"/>
            <a:endParaRPr lang="en-GB" sz="1000" dirty="0"/>
          </a:p>
          <a:p>
            <a:pPr algn="just"/>
            <a:r>
              <a:rPr lang="en-GB" sz="1000" dirty="0"/>
              <a:t>Welcome back to the Spring Term and Happy New Year! I hope that you all managed to have a lovely Christmas with your families and friends. The term has started well with the children looking rested and ready to engage well in the learning that the staff have planned for them. It has been good to have a cold snap at the start of this term to help drive away those winter bugs that have been circulating over the holiday period. Just a gentle reminder to parents please of two things across this term. Firstly, please ensure that your child is dressed appropriately for school. During this term we can have very changeable weather from frosts to rain to sunshine. Please keep an eye of the forecast and make sure that your child comes to school with all the necessary clothing to allow them to fully get involved with outdoor learning or play. Secondly, if your child does get a stomach bug, please remember that they will need to be off school for 48 hours following symptoms ending to avoid it spreading around the school community; thank you for your co-operation with this.</a:t>
            </a:r>
          </a:p>
          <a:p>
            <a:pPr algn="just"/>
            <a:endParaRPr lang="en-GB" sz="1000" dirty="0"/>
          </a:p>
          <a:p>
            <a:pPr algn="just"/>
            <a:r>
              <a:rPr lang="en-GB" sz="1000" dirty="0"/>
              <a:t>As leaders at the school, we have been reflecting over the last few months just how much our school has grown in the seven years that I have been Headteacher at Loseley. During this time, as you know, we have been growing our school to be a two-form entry school (two classes in each year group) and next September we will have achieved this objective. We have been working hard as part of our ambitions to ensure that Loseley provides the best education to its pupils so that we become the school of choice in the local area. In fact, we now have approximately 150 more pupils on roll at school than we did when I first became Headteacher in 2018, and next year, when we will have two Year 6 classes and  nearly full in every year group, we will have nearly 400 children on roll at school. Whilst this is such great news for us, it has, however, required us to think differently about certain aspects of school operation and, in particular, we have had to take a look at how we seat and serve a larger number of children through the dining room and how we supervise play during the longer break time as our TAs are our lunchtime supervisors on the playground.</a:t>
            </a:r>
          </a:p>
          <a:p>
            <a:pPr algn="just"/>
            <a:endParaRPr lang="en-GB" sz="1000" dirty="0"/>
          </a:p>
          <a:p>
            <a:pPr algn="just"/>
            <a:r>
              <a:rPr lang="en-GB" sz="1000" dirty="0"/>
              <a:t>I am sure that your children have been sharing with you our new arrangements of staggering lunchtimes across the school which, although only in it’s second week of operation, is already having a massive positive impact being felt widely across the school. The children still have access to a wide variety of both structured and unstructured play as before but here are a few changes we have made and the impact so far:</a:t>
            </a:r>
          </a:p>
          <a:p>
            <a:pPr algn="just"/>
            <a:endParaRPr lang="en-GB" sz="1000" dirty="0"/>
          </a:p>
          <a:p>
            <a:pPr marL="228600" indent="-228600" algn="just">
              <a:buAutoNum type="arabicPeriod"/>
            </a:pPr>
            <a:r>
              <a:rPr lang="en-GB" sz="1000" dirty="0"/>
              <a:t>Lunchtime periods have been divided into smaller distinct phase groups (</a:t>
            </a:r>
            <a:r>
              <a:rPr lang="en-GB" sz="1000"/>
              <a:t>Early Years </a:t>
            </a:r>
            <a:r>
              <a:rPr lang="en-GB" sz="1000" dirty="0"/>
              <a:t>and KS1, Lower KS2 (Y3&amp;4) and Upper Key Stage 2 (Y5&amp;6).  </a:t>
            </a:r>
            <a:r>
              <a:rPr lang="en-GB" sz="1000" b="1" i="1" dirty="0"/>
              <a:t>What is the impact? </a:t>
            </a:r>
            <a:r>
              <a:rPr lang="en-GB" sz="1000" dirty="0">
                <a:solidFill>
                  <a:srgbClr val="0070C0"/>
                </a:solidFill>
              </a:rPr>
              <a:t>We have twice the adults supervising and third of the children on the playground at any one time. The children have more space to play!</a:t>
            </a:r>
          </a:p>
          <a:p>
            <a:pPr marL="228600" indent="-228600" algn="just">
              <a:buAutoNum type="arabicPeriod"/>
            </a:pPr>
            <a:r>
              <a:rPr lang="en-GB" sz="1000" dirty="0"/>
              <a:t>Classroom TAs take their class groups to the hall to eat lunch and then take them out to the playground. </a:t>
            </a:r>
            <a:r>
              <a:rPr lang="en-GB" sz="1000" b="1" i="1" dirty="0"/>
              <a:t>What is the impact? </a:t>
            </a:r>
            <a:r>
              <a:rPr lang="en-GB" sz="1000" dirty="0">
                <a:solidFill>
                  <a:srgbClr val="0070C0"/>
                </a:solidFill>
              </a:rPr>
              <a:t>The children know the staff that are supervising them really well. This means that they are able to respond quickly to the needs of the children. We have seen more harmonious play where staff are able to properly model play with the children.</a:t>
            </a:r>
          </a:p>
          <a:p>
            <a:pPr marL="228600" indent="-228600" algn="just">
              <a:buAutoNum type="arabicPeriod"/>
            </a:pPr>
            <a:r>
              <a:rPr lang="en-GB" sz="1000" dirty="0"/>
              <a:t>We have employed Sports4kids to run two structured play activities for the children on the playground for those children who want it. </a:t>
            </a:r>
            <a:r>
              <a:rPr lang="en-GB" sz="1000" b="1" i="1" dirty="0"/>
              <a:t>What is the impact?  </a:t>
            </a:r>
            <a:r>
              <a:rPr lang="en-GB" sz="1000" dirty="0">
                <a:solidFill>
                  <a:srgbClr val="0070C0"/>
                </a:solidFill>
              </a:rPr>
              <a:t>The children are kept busy and have the opportunity to try different sporting activities on offer. There is also still the same access to more creative activities for those who prefer to guide their own play e.g. dress up, construction, quiet activities, scrap store</a:t>
            </a:r>
            <a:r>
              <a:rPr lang="en-GB" sz="1000" dirty="0"/>
              <a:t>.</a:t>
            </a:r>
          </a:p>
          <a:p>
            <a:pPr marL="228600" indent="-228600" algn="just">
              <a:buAutoNum type="arabicPeriod"/>
            </a:pPr>
            <a:r>
              <a:rPr lang="en-GB" sz="1000" dirty="0"/>
              <a:t>Playtime finishes with a teacher led transition activity in their classrooms. </a:t>
            </a:r>
            <a:r>
              <a:rPr lang="en-GB" sz="1000" b="1" i="1" dirty="0"/>
              <a:t>What is the impact?  </a:t>
            </a:r>
            <a:r>
              <a:rPr lang="en-GB" sz="1000" dirty="0">
                <a:solidFill>
                  <a:srgbClr val="0070C0"/>
                </a:solidFill>
              </a:rPr>
              <a:t>This has meant that the children can transition better from the busy playground before the afternoon lessons formally begin. Children are more settled and ready to learn.</a:t>
            </a:r>
          </a:p>
          <a:p>
            <a:pPr marL="228600" indent="-228600" algn="just">
              <a:buAutoNum type="arabicPeriod"/>
            </a:pPr>
            <a:endParaRPr lang="en-GB" sz="1000" dirty="0"/>
          </a:p>
          <a:p>
            <a:pPr algn="just"/>
            <a:r>
              <a:rPr lang="en-GB" sz="1000" dirty="0"/>
              <a:t>We are so optimistic about the opportunities these changes will bring to enrich the experiences of your children at school, and I hope that your children are enjoying these changes too. It is early days; we are still embedding theses changes, and I am sure that we will need to tweak and refine as we go but so far so good. We look forward to sharing more with you in time.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6382</TotalTime>
  <Words>880</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Trajan Pro 2</vt:lpstr>
      <vt:lpstr>Arial</vt:lpstr>
      <vt:lpstr>Helvetica Now</vt:lpstr>
      <vt:lpstr>Calibri</vt:lpstr>
      <vt:lpstr>Aptos</vt:lpstr>
      <vt:lpstr>Trajan Pro 1</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Newsletter</dc:title>
  <dc:creator>Candice Whitbourn</dc:creator>
  <cp:lastModifiedBy>Lucy Wright</cp:lastModifiedBy>
  <cp:revision>70</cp:revision>
  <cp:lastPrinted>2024-01-16T14:43:02Z</cp:lastPrinted>
  <dcterms:created xsi:type="dcterms:W3CDTF">2006-08-16T00:00:00Z</dcterms:created>
  <dcterms:modified xsi:type="dcterms:W3CDTF">2025-01-14T15:10:08Z</dcterms:modified>
  <dc:identifier>DAFebbJKkpI</dc:identifier>
</cp:coreProperties>
</file>