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256" r:id="rId2"/>
    <p:sldId id="257" r:id="rId3"/>
  </p:sldIdLst>
  <p:sldSz cx="7556500" cy="10693400"/>
  <p:notesSz cx="6797675" cy="9926638"/>
  <p:embeddedFontLst>
    <p:embeddedFont>
      <p:font typeface="Helvetica Now" panose="020B0604020202020204" charset="0"/>
      <p:regular r:id="rId5"/>
    </p:embeddedFont>
    <p:embeddedFont>
      <p:font typeface="Trajan Pro 1" panose="020B0604020202020204" charset="0"/>
      <p:regular r:id="rId6"/>
    </p:embeddedFont>
    <p:embeddedFont>
      <p:font typeface="Trajan Pro 2" panose="020B0604020202020204" charset="0"/>
      <p:regular r:id="rId7"/>
    </p:embeddedFont>
    <p:embeddedFont>
      <p:font typeface="Verdana Pro" panose="020B060403050404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00" d="100"/>
          <a:sy n="100" d="100"/>
        </p:scale>
        <p:origin x="2418" y="-20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ableStyles" Target="tableStyle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8DA813F-B6E4-4248-98E1-F0BC2D25E661}" type="datetimeFigureOut">
              <a:rPr lang="en-GB" smtClean="0"/>
              <a:t>02/12/2024</a:t>
            </a:fld>
            <a:endParaRPr lang="en-GB"/>
          </a:p>
        </p:txBody>
      </p:sp>
      <p:sp>
        <p:nvSpPr>
          <p:cNvPr id="4" name="Slide Image Placeholder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BED0D19-473C-40F9-9E4A-D0512CFA4423}" type="slidenum">
              <a:rPr lang="en-GB" smtClean="0"/>
              <a:t>‹#›</a:t>
            </a:fld>
            <a:endParaRPr lang="en-GB"/>
          </a:p>
        </p:txBody>
      </p:sp>
    </p:spTree>
    <p:extLst>
      <p:ext uri="{BB962C8B-B14F-4D97-AF65-F5344CB8AC3E}">
        <p14:creationId xmlns:p14="http://schemas.microsoft.com/office/powerpoint/2010/main" val="4738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3.jpe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0"/>
            <a:ext cx="7556500" cy="1236664"/>
          </a:xfrm>
          <a:prstGeom prst="rect">
            <a:avLst/>
          </a:prstGeom>
          <a:solidFill>
            <a:srgbClr val="D9DCDF"/>
          </a:solidFill>
        </p:spPr>
        <p:txBody>
          <a:bodyPr/>
          <a:lstStyle/>
          <a:p>
            <a:endParaRPr lang="en-GB"/>
          </a:p>
        </p:txBody>
      </p:sp>
      <p:grpSp>
        <p:nvGrpSpPr>
          <p:cNvPr id="5" name="Group 5"/>
          <p:cNvGrpSpPr/>
          <p:nvPr/>
        </p:nvGrpSpPr>
        <p:grpSpPr>
          <a:xfrm>
            <a:off x="246505" y="1398589"/>
            <a:ext cx="1018990" cy="297839"/>
            <a:chOff x="0" y="0"/>
            <a:chExt cx="1358653" cy="397119"/>
          </a:xfrm>
        </p:grpSpPr>
        <p:sp>
          <p:nvSpPr>
            <p:cNvPr id="6" name="Freeform 6"/>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7" name="Freeform 7"/>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8" name="Freeform 8"/>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9" name="TextBox 9"/>
          <p:cNvSpPr txBox="1"/>
          <p:nvPr/>
        </p:nvSpPr>
        <p:spPr>
          <a:xfrm>
            <a:off x="1772492" y="-141430"/>
            <a:ext cx="3797302" cy="1378094"/>
          </a:xfrm>
          <a:prstGeom prst="rect">
            <a:avLst/>
          </a:prstGeom>
        </p:spPr>
        <p:txBody>
          <a:bodyPr lIns="0" tIns="0" rIns="0" bIns="0" rtlCol="0" anchor="t">
            <a:spAutoFit/>
          </a:bodyPr>
          <a:lstStyle/>
          <a:p>
            <a:pPr algn="just">
              <a:lnSpc>
                <a:spcPts val="2628"/>
              </a:lnSpc>
            </a:pPr>
            <a:endParaRPr/>
          </a:p>
          <a:p>
            <a:pPr algn="ctr">
              <a:lnSpc>
                <a:spcPts val="2628"/>
              </a:lnSpc>
            </a:pPr>
            <a:r>
              <a:rPr lang="en-US" sz="2920" spc="-73">
                <a:solidFill>
                  <a:srgbClr val="423376"/>
                </a:solidFill>
                <a:latin typeface="Trajan Pro 1"/>
              </a:rPr>
              <a:t>LOSELEY FIELDS</a:t>
            </a:r>
          </a:p>
          <a:p>
            <a:pPr algn="ctr">
              <a:lnSpc>
                <a:spcPts val="1368"/>
              </a:lnSpc>
            </a:pPr>
            <a:r>
              <a:rPr lang="en-US" sz="1520" spc="-38">
                <a:solidFill>
                  <a:srgbClr val="717080"/>
                </a:solidFill>
                <a:latin typeface="Helvetica Now"/>
              </a:rPr>
              <a:t> PRIMARY SCHOOL</a:t>
            </a:r>
          </a:p>
          <a:p>
            <a:pPr algn="ctr">
              <a:lnSpc>
                <a:spcPts val="918"/>
              </a:lnSpc>
            </a:pPr>
            <a:endParaRPr lang="en-US" sz="1520" spc="-38">
              <a:solidFill>
                <a:srgbClr val="717080"/>
              </a:solidFill>
              <a:latin typeface="Helvetica Now"/>
            </a:endParaRPr>
          </a:p>
          <a:p>
            <a:pPr algn="ctr">
              <a:lnSpc>
                <a:spcPts val="2628"/>
              </a:lnSpc>
            </a:pPr>
            <a:r>
              <a:rPr lang="en-US" sz="2920" spc="-73">
                <a:solidFill>
                  <a:srgbClr val="423376"/>
                </a:solidFill>
                <a:latin typeface="Trajan Pro 1"/>
              </a:rPr>
              <a:t>NEWSLETTER</a:t>
            </a:r>
          </a:p>
        </p:txBody>
      </p:sp>
      <p:sp>
        <p:nvSpPr>
          <p:cNvPr id="10" name="AutoShape 10"/>
          <p:cNvSpPr/>
          <p:nvPr/>
        </p:nvSpPr>
        <p:spPr>
          <a:xfrm>
            <a:off x="6477" y="1230620"/>
            <a:ext cx="7560000" cy="0"/>
          </a:xfrm>
          <a:prstGeom prst="line">
            <a:avLst/>
          </a:prstGeom>
          <a:ln w="38100" cap="flat">
            <a:solidFill>
              <a:srgbClr val="DC662C"/>
            </a:solidFill>
            <a:prstDash val="solid"/>
            <a:headEnd type="none" w="sm" len="sm"/>
            <a:tailEnd type="none" w="sm" len="sm"/>
          </a:ln>
        </p:spPr>
        <p:txBody>
          <a:bodyPr/>
          <a:lstStyle/>
          <a:p>
            <a:endParaRPr lang="en-GB"/>
          </a:p>
        </p:txBody>
      </p:sp>
      <p:grpSp>
        <p:nvGrpSpPr>
          <p:cNvPr id="12" name="Group 12"/>
          <p:cNvGrpSpPr/>
          <p:nvPr/>
        </p:nvGrpSpPr>
        <p:grpSpPr>
          <a:xfrm>
            <a:off x="6141535" y="10196697"/>
            <a:ext cx="1018990" cy="297839"/>
            <a:chOff x="0" y="0"/>
            <a:chExt cx="1358653" cy="397119"/>
          </a:xfrm>
        </p:grpSpPr>
        <p:sp>
          <p:nvSpPr>
            <p:cNvPr id="13" name="Freeform 13"/>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14" name="Freeform 14"/>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15" name="Freeform 15"/>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19" name="AutoShape 19"/>
          <p:cNvSpPr/>
          <p:nvPr/>
        </p:nvSpPr>
        <p:spPr>
          <a:xfrm>
            <a:off x="357321" y="8436547"/>
            <a:ext cx="6741147" cy="440976"/>
          </a:xfrm>
          <a:prstGeom prst="rect">
            <a:avLst/>
          </a:prstGeom>
          <a:solidFill>
            <a:srgbClr val="D9DCDF"/>
          </a:solidFill>
        </p:spPr>
        <p:txBody>
          <a:bodyPr/>
          <a:lstStyle/>
          <a:p>
            <a:endParaRPr lang="en-GB"/>
          </a:p>
        </p:txBody>
      </p:sp>
      <p:grpSp>
        <p:nvGrpSpPr>
          <p:cNvPr id="20" name="Group 20"/>
          <p:cNvGrpSpPr/>
          <p:nvPr/>
        </p:nvGrpSpPr>
        <p:grpSpPr>
          <a:xfrm>
            <a:off x="494295" y="7870990"/>
            <a:ext cx="6403502" cy="2286877"/>
            <a:chOff x="-22437" y="-257555"/>
            <a:chExt cx="2438312" cy="1379168"/>
          </a:xfrm>
        </p:grpSpPr>
        <p:sp>
          <p:nvSpPr>
            <p:cNvPr id="21" name="Freeform 21"/>
            <p:cNvSpPr/>
            <p:nvPr/>
          </p:nvSpPr>
          <p:spPr>
            <a:xfrm>
              <a:off x="-22437" y="-60296"/>
              <a:ext cx="2438312" cy="1181909"/>
            </a:xfrm>
            <a:custGeom>
              <a:avLst/>
              <a:gdLst/>
              <a:ahLst/>
              <a:cxnLst/>
              <a:rect l="l" t="t" r="r" b="b"/>
              <a:pathLst>
                <a:path w="2415875" h="1121613">
                  <a:moveTo>
                    <a:pt x="0" y="0"/>
                  </a:moveTo>
                  <a:lnTo>
                    <a:pt x="2415875" y="0"/>
                  </a:lnTo>
                  <a:lnTo>
                    <a:pt x="2415875" y="1121613"/>
                  </a:lnTo>
                  <a:lnTo>
                    <a:pt x="0" y="1121613"/>
                  </a:lnTo>
                  <a:close/>
                </a:path>
              </a:pathLst>
            </a:custGeom>
            <a:solidFill>
              <a:srgbClr val="FFFFFF"/>
            </a:solidFill>
            <a:ln w="25400">
              <a:solidFill>
                <a:schemeClr val="tx1"/>
              </a:solidFill>
            </a:ln>
          </p:spPr>
          <p:txBody>
            <a:bodyPr/>
            <a:lstStyle/>
            <a:p>
              <a:endParaRPr lang="en-GB"/>
            </a:p>
          </p:txBody>
        </p:sp>
        <p:sp>
          <p:nvSpPr>
            <p:cNvPr id="22" name="TextBox 22"/>
            <p:cNvSpPr txBox="1"/>
            <p:nvPr/>
          </p:nvSpPr>
          <p:spPr>
            <a:xfrm>
              <a:off x="-22437" y="-257555"/>
              <a:ext cx="2438312" cy="1379168"/>
            </a:xfrm>
            <a:prstGeom prst="rect">
              <a:avLst/>
            </a:prstGeom>
            <a:ln w="25400">
              <a:solidFill>
                <a:schemeClr val="tx1"/>
              </a:solidFill>
            </a:ln>
          </p:spPr>
          <p:txBody>
            <a:bodyPr lIns="50800" tIns="50800" rIns="50800" bIns="50800" rtlCol="0" anchor="ctr"/>
            <a:lstStyle/>
            <a:p>
              <a:pPr algn="just">
                <a:lnSpc>
                  <a:spcPts val="2943"/>
                </a:lnSpc>
              </a:pPr>
              <a:endParaRPr/>
            </a:p>
          </p:txBody>
        </p:sp>
      </p:grpSp>
      <p:sp>
        <p:nvSpPr>
          <p:cNvPr id="29" name="TextBox 29"/>
          <p:cNvSpPr txBox="1"/>
          <p:nvPr/>
        </p:nvSpPr>
        <p:spPr>
          <a:xfrm>
            <a:off x="1789348" y="1868400"/>
            <a:ext cx="3994258" cy="289560"/>
          </a:xfrm>
          <a:prstGeom prst="rect">
            <a:avLst/>
          </a:prstGeom>
        </p:spPr>
        <p:txBody>
          <a:bodyPr lIns="0" tIns="0" rIns="0" bIns="0" rtlCol="0" anchor="t">
            <a:spAutoFit/>
          </a:bodyPr>
          <a:lstStyle/>
          <a:p>
            <a:pPr algn="r">
              <a:lnSpc>
                <a:spcPts val="1980"/>
              </a:lnSpc>
            </a:pPr>
            <a:r>
              <a:rPr lang="en-US" sz="1800" spc="-45" dirty="0">
                <a:solidFill>
                  <a:srgbClr val="423376"/>
                </a:solidFill>
                <a:latin typeface="Trajan Pro 1"/>
              </a:rPr>
              <a:t>A word from the Headteacher</a:t>
            </a:r>
          </a:p>
        </p:txBody>
      </p:sp>
      <p:sp>
        <p:nvSpPr>
          <p:cNvPr id="30" name="TextBox 30"/>
          <p:cNvSpPr txBox="1"/>
          <p:nvPr/>
        </p:nvSpPr>
        <p:spPr>
          <a:xfrm>
            <a:off x="5146841" y="1308079"/>
            <a:ext cx="2278717" cy="351571"/>
          </a:xfrm>
          <a:prstGeom prst="rect">
            <a:avLst/>
          </a:prstGeom>
        </p:spPr>
        <p:txBody>
          <a:bodyPr lIns="0" tIns="0" rIns="0" bIns="0" rtlCol="0" anchor="t">
            <a:spAutoFit/>
          </a:bodyPr>
          <a:lstStyle/>
          <a:p>
            <a:pPr algn="ctr">
              <a:lnSpc>
                <a:spcPts val="3127"/>
              </a:lnSpc>
              <a:spcBef>
                <a:spcPct val="0"/>
              </a:spcBef>
            </a:pPr>
            <a:r>
              <a:rPr lang="en-US" sz="1699" spc="16" dirty="0">
                <a:solidFill>
                  <a:srgbClr val="1D1D1B"/>
                </a:solidFill>
                <a:latin typeface="Trajan Pro 2"/>
              </a:rPr>
              <a:t>DECEMBER 2024</a:t>
            </a:r>
          </a:p>
        </p:txBody>
      </p:sp>
      <p:sp>
        <p:nvSpPr>
          <p:cNvPr id="31" name="TextBox 31"/>
          <p:cNvSpPr txBox="1"/>
          <p:nvPr/>
        </p:nvSpPr>
        <p:spPr>
          <a:xfrm>
            <a:off x="1783143" y="7922181"/>
            <a:ext cx="5251628" cy="256480"/>
          </a:xfrm>
          <a:prstGeom prst="rect">
            <a:avLst/>
          </a:prstGeom>
        </p:spPr>
        <p:txBody>
          <a:bodyPr lIns="0" tIns="0" rIns="0" bIns="0" rtlCol="0" anchor="t">
            <a:spAutoFit/>
          </a:bodyPr>
          <a:lstStyle/>
          <a:p>
            <a:pPr>
              <a:lnSpc>
                <a:spcPts val="1980"/>
              </a:lnSpc>
            </a:pPr>
            <a:r>
              <a:rPr lang="en-US" sz="1800" spc="-44" dirty="0">
                <a:solidFill>
                  <a:srgbClr val="423376"/>
                </a:solidFill>
                <a:latin typeface="Trajan Pro 1"/>
              </a:rPr>
              <a:t>Our Values - Pupil achievement</a:t>
            </a:r>
          </a:p>
        </p:txBody>
      </p:sp>
      <p:sp>
        <p:nvSpPr>
          <p:cNvPr id="33" name="TextBox 33"/>
          <p:cNvSpPr txBox="1"/>
          <p:nvPr/>
        </p:nvSpPr>
        <p:spPr>
          <a:xfrm>
            <a:off x="669285" y="8332777"/>
            <a:ext cx="5995909" cy="1988686"/>
          </a:xfrm>
          <a:prstGeom prst="rect">
            <a:avLst/>
          </a:prstGeom>
        </p:spPr>
        <p:txBody>
          <a:bodyPr wrap="square" lIns="0" tIns="0" rIns="0" bIns="0" rtlCol="0" anchor="t">
            <a:spAutoFit/>
          </a:bodyPr>
          <a:lstStyle/>
          <a:p>
            <a:pPr algn="ctr">
              <a:lnSpc>
                <a:spcPts val="1199"/>
              </a:lnSpc>
            </a:pPr>
            <a:r>
              <a:rPr lang="en-US" sz="800" b="1" spc="9" dirty="0">
                <a:solidFill>
                  <a:srgbClr val="000000"/>
                </a:solidFill>
                <a:latin typeface="Verdana Pro"/>
              </a:rPr>
              <a:t>How have your children demonstrated our values at home or in their life outside school</a:t>
            </a:r>
          </a:p>
          <a:p>
            <a:pPr algn="ctr">
              <a:lnSpc>
                <a:spcPts val="1199"/>
              </a:lnSpc>
            </a:pPr>
            <a:endParaRPr lang="en-US" sz="800" b="1" spc="9" dirty="0">
              <a:solidFill>
                <a:srgbClr val="000000"/>
              </a:solidFill>
              <a:latin typeface="Verdana Pro"/>
            </a:endParaRPr>
          </a:p>
          <a:p>
            <a:pPr algn="ctr">
              <a:lnSpc>
                <a:spcPts val="1199"/>
              </a:lnSpc>
            </a:pPr>
            <a:r>
              <a:rPr lang="en-US" sz="800" spc="9" dirty="0">
                <a:solidFill>
                  <a:srgbClr val="000000"/>
                </a:solidFill>
                <a:latin typeface="Verdana Pro"/>
              </a:rPr>
              <a:t>This month we have been celebrating children’s achievements outside of the school environment. In particular, we have enjoyed learning about children who have been learning musical instruments outside of school and who have successfully practiced piano pieces for a winter concert. In addition, we have celebrated other sporting achievements in rugby, karate and dancing. If your child works hard to achieve goals outside of school learning please let </a:t>
            </a:r>
            <a:r>
              <a:rPr lang="en-US" sz="800" spc="9" dirty="0" err="1">
                <a:solidFill>
                  <a:srgbClr val="000000"/>
                </a:solidFill>
                <a:latin typeface="Verdana Pro"/>
              </a:rPr>
              <a:t>Mrs</a:t>
            </a:r>
            <a:r>
              <a:rPr lang="en-US" sz="800" spc="9" dirty="0">
                <a:solidFill>
                  <a:srgbClr val="000000"/>
                </a:solidFill>
                <a:latin typeface="Verdana Pro"/>
              </a:rPr>
              <a:t> Baker know so we can celebrate it in our Monday assemblies?</a:t>
            </a:r>
          </a:p>
          <a:p>
            <a:pPr algn="ctr">
              <a:lnSpc>
                <a:spcPts val="1199"/>
              </a:lnSpc>
            </a:pPr>
            <a:endParaRPr lang="en-US" sz="999" spc="9" dirty="0">
              <a:solidFill>
                <a:srgbClr val="000000"/>
              </a:solidFill>
              <a:latin typeface="Verdana Pro"/>
            </a:endParaRPr>
          </a:p>
          <a:p>
            <a:pPr algn="ctr">
              <a:lnSpc>
                <a:spcPts val="1199"/>
              </a:lnSpc>
            </a:pPr>
            <a:endParaRPr lang="en-US" sz="999" spc="9" dirty="0">
              <a:solidFill>
                <a:srgbClr val="000000"/>
              </a:solidFill>
              <a:latin typeface="Verdana Pro"/>
            </a:endParaRPr>
          </a:p>
          <a:p>
            <a:pPr algn="ctr">
              <a:lnSpc>
                <a:spcPts val="1199"/>
              </a:lnSpc>
            </a:pPr>
            <a:endParaRPr lang="en-US" sz="999" spc="9" dirty="0">
              <a:solidFill>
                <a:srgbClr val="000000"/>
              </a:solidFill>
              <a:latin typeface="Verdana Pro"/>
            </a:endParaRPr>
          </a:p>
          <a:p>
            <a:pPr algn="ctr">
              <a:lnSpc>
                <a:spcPts val="1199"/>
              </a:lnSpc>
            </a:pPr>
            <a:endParaRPr lang="en-US" sz="999" spc="9" dirty="0">
              <a:solidFill>
                <a:srgbClr val="000000"/>
              </a:solidFill>
              <a:latin typeface="Verdana Pro"/>
            </a:endParaRPr>
          </a:p>
          <a:p>
            <a:pPr algn="ctr">
              <a:lnSpc>
                <a:spcPts val="1199"/>
              </a:lnSpc>
            </a:pPr>
            <a:endParaRPr lang="en-US" sz="999" spc="9" dirty="0">
              <a:solidFill>
                <a:srgbClr val="000000"/>
              </a:solidFill>
              <a:latin typeface="Verdana Pro"/>
            </a:endParaRPr>
          </a:p>
          <a:p>
            <a:pPr algn="ctr">
              <a:lnSpc>
                <a:spcPts val="1199"/>
              </a:lnSpc>
            </a:pPr>
            <a:endParaRPr lang="en-US" sz="999" spc="9" dirty="0">
              <a:solidFill>
                <a:srgbClr val="000000"/>
              </a:solidFill>
              <a:latin typeface="Verdana Pro"/>
            </a:endParaRPr>
          </a:p>
        </p:txBody>
      </p:sp>
      <p:sp>
        <p:nvSpPr>
          <p:cNvPr id="38" name="AutoShape 2" descr="online security">
            <a:extLst>
              <a:ext uri="{FF2B5EF4-FFF2-40B4-BE49-F238E27FC236}">
                <a16:creationId xmlns:a16="http://schemas.microsoft.com/office/drawing/2014/main" id="{672FB873-856C-464F-7F4F-183FD5550D00}"/>
              </a:ext>
            </a:extLst>
          </p:cNvPr>
          <p:cNvSpPr>
            <a:spLocks noChangeAspect="1" noChangeArrowheads="1"/>
          </p:cNvSpPr>
          <p:nvPr/>
        </p:nvSpPr>
        <p:spPr bwMode="auto">
          <a:xfrm>
            <a:off x="3625850" y="51943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TextBox 16">
            <a:extLst>
              <a:ext uri="{FF2B5EF4-FFF2-40B4-BE49-F238E27FC236}">
                <a16:creationId xmlns:a16="http://schemas.microsoft.com/office/drawing/2014/main" id="{2E3A6FEC-4876-8B39-2CF9-D4D25490F125}"/>
              </a:ext>
            </a:extLst>
          </p:cNvPr>
          <p:cNvSpPr txBox="1"/>
          <p:nvPr/>
        </p:nvSpPr>
        <p:spPr>
          <a:xfrm>
            <a:off x="5214977" y="5317969"/>
            <a:ext cx="931238" cy="676230"/>
          </a:xfrm>
          <a:prstGeom prst="rect">
            <a:avLst/>
          </a:prstGeom>
          <a:noFill/>
        </p:spPr>
        <p:txBody>
          <a:bodyPr wrap="square" rtlCol="0">
            <a:spAutoFit/>
          </a:bodyPr>
          <a:lstStyle/>
          <a:p>
            <a:endParaRPr lang="en-GB" dirty="0"/>
          </a:p>
        </p:txBody>
      </p:sp>
      <p:sp>
        <p:nvSpPr>
          <p:cNvPr id="40" name="TextBox 39">
            <a:extLst>
              <a:ext uri="{FF2B5EF4-FFF2-40B4-BE49-F238E27FC236}">
                <a16:creationId xmlns:a16="http://schemas.microsoft.com/office/drawing/2014/main" id="{B8238329-F510-2178-FF64-228A79E081C9}"/>
              </a:ext>
            </a:extLst>
          </p:cNvPr>
          <p:cNvSpPr txBox="1"/>
          <p:nvPr/>
        </p:nvSpPr>
        <p:spPr>
          <a:xfrm>
            <a:off x="563294" y="7297538"/>
            <a:ext cx="4572348" cy="516936"/>
          </a:xfrm>
          <a:prstGeom prst="rect">
            <a:avLst/>
          </a:prstGeom>
          <a:noFill/>
        </p:spPr>
        <p:txBody>
          <a:bodyPr wrap="square">
            <a:spAutoFit/>
          </a:bodyPr>
          <a:lstStyle/>
          <a:p>
            <a:pPr>
              <a:lnSpc>
                <a:spcPct val="107000"/>
              </a:lnSpc>
              <a:spcAft>
                <a:spcPts val="800"/>
              </a:spcAft>
            </a:pPr>
            <a:r>
              <a:rPr lang="en-GB" sz="1000" kern="100" dirty="0">
                <a:latin typeface="Calibri" panose="020F0502020204030204" pitchFamily="34" charset="0"/>
                <a:ea typeface="Calibri" panose="020F0502020204030204" pitchFamily="34" charset="0"/>
                <a:cs typeface="Times New Roman" panose="02020603050405020304" pitchFamily="18" charset="0"/>
              </a:rPr>
              <a:t>Kind regards,</a:t>
            </a:r>
          </a:p>
          <a:p>
            <a:pPr>
              <a:lnSpc>
                <a:spcPct val="107000"/>
              </a:lnSpc>
              <a:spcAft>
                <a:spcPts val="800"/>
              </a:spcAft>
            </a:pPr>
            <a:r>
              <a:rPr lang="en-GB" sz="1000" kern="100" dirty="0">
                <a:effectLst/>
                <a:latin typeface="Calibri" panose="020F0502020204030204" pitchFamily="34" charset="0"/>
                <a:ea typeface="Calibri" panose="020F0502020204030204" pitchFamily="34" charset="0"/>
                <a:cs typeface="Times New Roman" panose="02020603050405020304" pitchFamily="18" charset="0"/>
              </a:rPr>
              <a:t>Amanda Pedder – Executive </a:t>
            </a:r>
            <a:r>
              <a:rPr lang="en-GB" sz="1000" kern="100" dirty="0">
                <a:latin typeface="Calibri" panose="020F0502020204030204" pitchFamily="34" charset="0"/>
                <a:ea typeface="Calibri" panose="020F0502020204030204" pitchFamily="34" charset="0"/>
                <a:cs typeface="Times New Roman" panose="02020603050405020304" pitchFamily="18" charset="0"/>
              </a:rPr>
              <a:t>Headteacher</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6AC8E3E7-D8BB-CC91-3F9F-19DDB23180CB}"/>
              </a:ext>
            </a:extLst>
          </p:cNvPr>
          <p:cNvSpPr txBox="1"/>
          <p:nvPr/>
        </p:nvSpPr>
        <p:spPr>
          <a:xfrm>
            <a:off x="579674" y="2196790"/>
            <a:ext cx="6397151" cy="5478423"/>
          </a:xfrm>
          <a:prstGeom prst="rect">
            <a:avLst/>
          </a:prstGeom>
          <a:noFill/>
        </p:spPr>
        <p:txBody>
          <a:bodyPr wrap="square" rtlCol="0">
            <a:spAutoFit/>
          </a:bodyPr>
          <a:lstStyle/>
          <a:p>
            <a:pPr algn="just"/>
            <a:r>
              <a:rPr lang="en-GB" sz="1000" dirty="0"/>
              <a:t>Dear Parents and Carers,</a:t>
            </a:r>
          </a:p>
          <a:p>
            <a:pPr algn="just"/>
            <a:endParaRPr lang="en-GB" sz="1000" dirty="0"/>
          </a:p>
          <a:p>
            <a:pPr algn="just"/>
            <a:r>
              <a:rPr lang="en-GB" sz="1000" dirty="0"/>
              <a:t>December is such a magical time of year in a primary school. The anticipation that builds up across these remaining weeks of term is tangible with so many special memories created as we hurtle towards Christmas day. Christmas is all about traditions. You will know from your own family homes the traditions you create around this special time are probably similar to those you had as a child and will also probably be what your child does in their homes when they become adults and parents in the future. These special memories created are rarely about the presents; the things your children will remember and pass on are the little, but very important details. My daughter, who is now very close to the teenage years said to me at the weekend as we put up the decorations, ‘Mum, this is the best time of year. I love this more than my birthday because it is about family, being together, celebrating and playing games.’ In our house, the build up to Christmas is almost more magical than the day itself. In my home we have certain traditions that we have always done since my daughter was first born. Each year we visit a garden centre and she chooses a new bauble to put onto the Christmas Tree. Each bauble represents another year passed and another year full of memories of the things we have done together across the year. Every year when we get the box of decorations from the loft, she carefully unwraps each bauble and she remembers each one in turn, recalling the stories of why she chose that one with excitement. It’s a small thing that costs me only a few pounds each year, but it is a tradition which I know that she will pass on to her children with the same joy that it has brought us. Each year we also spend one weekend doing the Christmas baking. We make sausage rolls, decorated Christmas biscuits and cheese straws. My daughter would now not allow me to buys these from a shop. The years have passed and the tradition has become embedded – its just what we do now and Christmas just wouldn’t be Christmas without these events taking place.</a:t>
            </a:r>
          </a:p>
          <a:p>
            <a:pPr algn="just"/>
            <a:endParaRPr lang="en-GB" sz="1000" dirty="0"/>
          </a:p>
          <a:p>
            <a:pPr algn="just"/>
            <a:r>
              <a:rPr lang="en-GB" sz="1000" dirty="0"/>
              <a:t>As we approach this festive season, maybe focus on the personal traditions you have at home. Make sure your child understands why these small things are so important and the value they bring you all at home. It really doesn’t matter what they are, what is important is the fact that you do them together – it is the togetherness and family moments that the children will remember forever. Share them with us here at school so that we can all remember the true meaning of Christmas in a world full of commercialised pressure. </a:t>
            </a:r>
          </a:p>
          <a:p>
            <a:pPr algn="just"/>
            <a:endParaRPr lang="en-GB" sz="1000" dirty="0"/>
          </a:p>
          <a:p>
            <a:pPr algn="just"/>
            <a:r>
              <a:rPr lang="en-GB" sz="1000" dirty="0"/>
              <a:t>At school we shape memories through our school Christmas traditions of the snowflake ball, the noisy Christmas dinner, our naughty visits from Elvis the Elf, the infants Christmas nativity and our end of year Christmas sing-a-long assembly. We have many other exciting calendar events ahead so keep a close eye on Parentmail communications.</a:t>
            </a:r>
          </a:p>
          <a:p>
            <a:pPr algn="just"/>
            <a:endParaRPr lang="en-GB" sz="1000" dirty="0"/>
          </a:p>
          <a:p>
            <a:pPr algn="just"/>
            <a:r>
              <a:rPr lang="en-GB" sz="1000" dirty="0"/>
              <a:t>Wishing you a magical Christmas when it comes.</a:t>
            </a:r>
          </a:p>
          <a:p>
            <a:pPr algn="just"/>
            <a:endParaRPr lang="en-GB" sz="1000" dirty="0"/>
          </a:p>
          <a:p>
            <a:pPr algn="just"/>
            <a:endParaRPr lang="en-GB" sz="1000" dirty="0"/>
          </a:p>
        </p:txBody>
      </p:sp>
      <p:pic>
        <p:nvPicPr>
          <p:cNvPr id="3" name="Picture 2" descr="Diagram&#10;&#10;Description automatically generated">
            <a:extLst>
              <a:ext uri="{FF2B5EF4-FFF2-40B4-BE49-F238E27FC236}">
                <a16:creationId xmlns:a16="http://schemas.microsoft.com/office/drawing/2014/main" id="{D98334FD-E933-F647-1E24-6A2A7A8D268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90504" y="9561539"/>
            <a:ext cx="478586" cy="478586"/>
          </a:xfrm>
          <a:prstGeom prst="rect">
            <a:avLst/>
          </a:prstGeom>
          <a:noFill/>
          <a:ln>
            <a:noFill/>
          </a:ln>
        </p:spPr>
      </p:pic>
      <p:pic>
        <p:nvPicPr>
          <p:cNvPr id="4" name="Picture 3" descr="Diagram&#10;&#10;Description automatically generated">
            <a:extLst>
              <a:ext uri="{FF2B5EF4-FFF2-40B4-BE49-F238E27FC236}">
                <a16:creationId xmlns:a16="http://schemas.microsoft.com/office/drawing/2014/main" id="{6BBC32F1-1037-7518-24B5-EAD538EBD95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5563" y="9554542"/>
            <a:ext cx="507418" cy="507418"/>
          </a:xfrm>
          <a:prstGeom prst="rect">
            <a:avLst/>
          </a:prstGeom>
          <a:noFill/>
          <a:ln>
            <a:noFill/>
          </a:ln>
        </p:spPr>
      </p:pic>
      <p:pic>
        <p:nvPicPr>
          <p:cNvPr id="11" name="Picture 10" descr="Diagram&#10;&#10;Description automatically generated">
            <a:extLst>
              <a:ext uri="{FF2B5EF4-FFF2-40B4-BE49-F238E27FC236}">
                <a16:creationId xmlns:a16="http://schemas.microsoft.com/office/drawing/2014/main" id="{E07D51C7-7843-2BB3-FD2E-00F91E6B6A39}"/>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74185" y="9573074"/>
            <a:ext cx="507418" cy="50741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81875" y="9846422"/>
            <a:ext cx="1018990" cy="297839"/>
            <a:chOff x="0" y="0"/>
            <a:chExt cx="1358653" cy="397119"/>
          </a:xfrm>
        </p:grpSpPr>
        <p:sp>
          <p:nvSpPr>
            <p:cNvPr id="3" name="Freeform 3"/>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4" name="Freeform 4"/>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5" name="Freeform 5"/>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grpSp>
        <p:nvGrpSpPr>
          <p:cNvPr id="6" name="Group 6"/>
          <p:cNvGrpSpPr/>
          <p:nvPr/>
        </p:nvGrpSpPr>
        <p:grpSpPr>
          <a:xfrm>
            <a:off x="260846" y="250300"/>
            <a:ext cx="1018990" cy="297839"/>
            <a:chOff x="0" y="0"/>
            <a:chExt cx="1358653" cy="397119"/>
          </a:xfrm>
        </p:grpSpPr>
        <p:sp>
          <p:nvSpPr>
            <p:cNvPr id="7" name="Freeform 7"/>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8" name="Freeform 8"/>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9" name="Freeform 9"/>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13" name="AutoShape 13"/>
          <p:cNvSpPr/>
          <p:nvPr/>
        </p:nvSpPr>
        <p:spPr>
          <a:xfrm>
            <a:off x="219105" y="7685838"/>
            <a:ext cx="2138340" cy="560843"/>
          </a:xfrm>
          <a:prstGeom prst="rect">
            <a:avLst/>
          </a:prstGeom>
          <a:solidFill>
            <a:srgbClr val="D9DCDF"/>
          </a:solidFill>
        </p:spPr>
        <p:txBody>
          <a:bodyPr/>
          <a:lstStyle/>
          <a:p>
            <a:endParaRPr lang="en-GB"/>
          </a:p>
        </p:txBody>
      </p:sp>
      <p:grpSp>
        <p:nvGrpSpPr>
          <p:cNvPr id="14" name="Group 14"/>
          <p:cNvGrpSpPr/>
          <p:nvPr/>
        </p:nvGrpSpPr>
        <p:grpSpPr>
          <a:xfrm>
            <a:off x="307957" y="1946229"/>
            <a:ext cx="2138340" cy="1457137"/>
            <a:chOff x="0" y="0"/>
            <a:chExt cx="766333" cy="522205"/>
          </a:xfrm>
        </p:grpSpPr>
        <p:sp>
          <p:nvSpPr>
            <p:cNvPr id="15" name="Freeform 15"/>
            <p:cNvSpPr/>
            <p:nvPr/>
          </p:nvSpPr>
          <p:spPr>
            <a:xfrm>
              <a:off x="0" y="0"/>
              <a:ext cx="766333" cy="522205"/>
            </a:xfrm>
            <a:custGeom>
              <a:avLst/>
              <a:gdLst/>
              <a:ahLst/>
              <a:cxnLst/>
              <a:rect l="l" t="t" r="r" b="b"/>
              <a:pathLst>
                <a:path w="766333" h="522205">
                  <a:moveTo>
                    <a:pt x="0" y="0"/>
                  </a:moveTo>
                  <a:lnTo>
                    <a:pt x="766333" y="0"/>
                  </a:lnTo>
                  <a:lnTo>
                    <a:pt x="766333" y="522205"/>
                  </a:lnTo>
                  <a:lnTo>
                    <a:pt x="0" y="522205"/>
                  </a:lnTo>
                  <a:close/>
                </a:path>
              </a:pathLst>
            </a:custGeom>
            <a:solidFill>
              <a:srgbClr val="FFFFFF"/>
            </a:solidFill>
          </p:spPr>
          <p:txBody>
            <a:bodyPr/>
            <a:lstStyle/>
            <a:p>
              <a:endParaRPr lang="en-GB" sz="1200" dirty="0"/>
            </a:p>
          </p:txBody>
        </p:sp>
        <p:sp>
          <p:nvSpPr>
            <p:cNvPr id="16" name="TextBox 16"/>
            <p:cNvSpPr txBox="1"/>
            <p:nvPr/>
          </p:nvSpPr>
          <p:spPr>
            <a:xfrm>
              <a:off x="0" y="-95250"/>
              <a:ext cx="766333" cy="617455"/>
            </a:xfrm>
            <a:prstGeom prst="rect">
              <a:avLst/>
            </a:prstGeom>
          </p:spPr>
          <p:txBody>
            <a:bodyPr lIns="50800" tIns="50800" rIns="50800" bIns="50800" rtlCol="0" anchor="ctr"/>
            <a:lstStyle/>
            <a:p>
              <a:pPr algn="just">
                <a:lnSpc>
                  <a:spcPts val="2943"/>
                </a:lnSpc>
              </a:pPr>
              <a:endParaRPr/>
            </a:p>
          </p:txBody>
        </p:sp>
      </p:grpSp>
      <p:sp>
        <p:nvSpPr>
          <p:cNvPr id="17" name="AutoShape 17"/>
          <p:cNvSpPr/>
          <p:nvPr/>
        </p:nvSpPr>
        <p:spPr>
          <a:xfrm>
            <a:off x="2446297" y="7771073"/>
            <a:ext cx="2138340" cy="390375"/>
          </a:xfrm>
          <a:prstGeom prst="rect">
            <a:avLst/>
          </a:prstGeom>
          <a:solidFill>
            <a:srgbClr val="D9DCDF"/>
          </a:solidFill>
        </p:spPr>
        <p:txBody>
          <a:bodyPr/>
          <a:lstStyle/>
          <a:p>
            <a:endParaRPr lang="en-GB"/>
          </a:p>
        </p:txBody>
      </p:sp>
      <p:grpSp>
        <p:nvGrpSpPr>
          <p:cNvPr id="18" name="Group 18"/>
          <p:cNvGrpSpPr/>
          <p:nvPr/>
        </p:nvGrpSpPr>
        <p:grpSpPr>
          <a:xfrm>
            <a:off x="2665895" y="8439528"/>
            <a:ext cx="1700884" cy="1323147"/>
            <a:chOff x="-3242" y="-95250"/>
            <a:chExt cx="769575" cy="665297"/>
          </a:xfrm>
        </p:grpSpPr>
        <p:sp>
          <p:nvSpPr>
            <p:cNvPr id="19" name="Freeform 19"/>
            <p:cNvSpPr/>
            <p:nvPr/>
          </p:nvSpPr>
          <p:spPr>
            <a:xfrm>
              <a:off x="-3242" y="-95250"/>
              <a:ext cx="766333" cy="570047"/>
            </a:xfrm>
            <a:custGeom>
              <a:avLst/>
              <a:gdLst/>
              <a:ahLst/>
              <a:cxnLst/>
              <a:rect l="l" t="t" r="r" b="b"/>
              <a:pathLst>
                <a:path w="766333" h="570047">
                  <a:moveTo>
                    <a:pt x="0" y="0"/>
                  </a:moveTo>
                  <a:lnTo>
                    <a:pt x="766333" y="0"/>
                  </a:lnTo>
                  <a:lnTo>
                    <a:pt x="766333" y="570047"/>
                  </a:lnTo>
                  <a:lnTo>
                    <a:pt x="0" y="570047"/>
                  </a:lnTo>
                  <a:close/>
                </a:path>
              </a:pathLst>
            </a:custGeom>
            <a:solidFill>
              <a:srgbClr val="FFFFFF"/>
            </a:solidFill>
          </p:spPr>
          <p:txBody>
            <a:bodyPr/>
            <a:lstStyle/>
            <a:p>
              <a:r>
                <a:rPr lang="en-US" sz="1000" dirty="0"/>
                <a:t>Friday 20</a:t>
              </a:r>
              <a:r>
                <a:rPr lang="en-US" sz="1000" baseline="30000" dirty="0"/>
                <a:t>th</a:t>
              </a:r>
              <a:r>
                <a:rPr lang="en-US" sz="1000" dirty="0"/>
                <a:t> December – Last Day of term 1pm Finish</a:t>
              </a:r>
            </a:p>
            <a:p>
              <a:r>
                <a:rPr lang="en-US" sz="1000" dirty="0"/>
                <a:t>Monday 6</a:t>
              </a:r>
              <a:r>
                <a:rPr lang="en-US" sz="1000" baseline="30000" dirty="0"/>
                <a:t>th</a:t>
              </a:r>
              <a:r>
                <a:rPr lang="en-US" sz="1000" dirty="0"/>
                <a:t> January – Start of Spring Term</a:t>
              </a:r>
            </a:p>
            <a:p>
              <a:r>
                <a:rPr lang="en-US" sz="1000" dirty="0"/>
                <a:t>Wednesday 29</a:t>
              </a:r>
              <a:r>
                <a:rPr lang="en-US" sz="1000" baseline="30000" dirty="0"/>
                <a:t>th</a:t>
              </a:r>
              <a:r>
                <a:rPr lang="en-US" sz="1000" dirty="0"/>
                <a:t> January 2025 – Inset Day</a:t>
              </a:r>
            </a:p>
            <a:p>
              <a:r>
                <a:rPr lang="en-US" sz="1000" dirty="0"/>
                <a:t>Monday 17</a:t>
              </a:r>
              <a:r>
                <a:rPr lang="en-US" sz="1000" baseline="30000" dirty="0"/>
                <a:t>th</a:t>
              </a:r>
              <a:r>
                <a:rPr lang="en-US" sz="1000" dirty="0"/>
                <a:t> – 21</a:t>
              </a:r>
              <a:r>
                <a:rPr lang="en-US" sz="1000" baseline="30000" dirty="0"/>
                <a:t>st</a:t>
              </a:r>
              <a:r>
                <a:rPr lang="en-US" sz="1000" dirty="0"/>
                <a:t> February – Half Term</a:t>
              </a:r>
            </a:p>
            <a:p>
              <a:endParaRPr lang="en-GB" sz="1200" dirty="0"/>
            </a:p>
          </p:txBody>
        </p:sp>
        <p:sp>
          <p:nvSpPr>
            <p:cNvPr id="20" name="TextBox 20"/>
            <p:cNvSpPr txBox="1"/>
            <p:nvPr/>
          </p:nvSpPr>
          <p:spPr>
            <a:xfrm>
              <a:off x="0" y="-95250"/>
              <a:ext cx="766333" cy="665297"/>
            </a:xfrm>
            <a:prstGeom prst="rect">
              <a:avLst/>
            </a:prstGeom>
          </p:spPr>
          <p:txBody>
            <a:bodyPr lIns="50800" tIns="50800" rIns="50800" bIns="50800" rtlCol="0" anchor="ctr"/>
            <a:lstStyle/>
            <a:p>
              <a:pPr algn="just">
                <a:lnSpc>
                  <a:spcPts val="2943"/>
                </a:lnSpc>
              </a:pPr>
              <a:endParaRPr/>
            </a:p>
          </p:txBody>
        </p:sp>
      </p:grpSp>
      <p:sp>
        <p:nvSpPr>
          <p:cNvPr id="21" name="AutoShape 21"/>
          <p:cNvSpPr/>
          <p:nvPr/>
        </p:nvSpPr>
        <p:spPr>
          <a:xfrm>
            <a:off x="4807557" y="7771073"/>
            <a:ext cx="2138340" cy="390375"/>
          </a:xfrm>
          <a:prstGeom prst="rect">
            <a:avLst/>
          </a:prstGeom>
          <a:solidFill>
            <a:srgbClr val="D9DCDF"/>
          </a:solidFill>
        </p:spPr>
        <p:txBody>
          <a:bodyPr/>
          <a:lstStyle/>
          <a:p>
            <a:endParaRPr lang="en-GB"/>
          </a:p>
        </p:txBody>
      </p:sp>
      <p:grpSp>
        <p:nvGrpSpPr>
          <p:cNvPr id="22" name="Group 22"/>
          <p:cNvGrpSpPr/>
          <p:nvPr/>
        </p:nvGrpSpPr>
        <p:grpSpPr>
          <a:xfrm>
            <a:off x="458380" y="8310626"/>
            <a:ext cx="1551232" cy="1452049"/>
            <a:chOff x="0" y="-95250"/>
            <a:chExt cx="766333" cy="851739"/>
          </a:xfrm>
        </p:grpSpPr>
        <p:sp>
          <p:nvSpPr>
            <p:cNvPr id="23" name="Freeform 23"/>
            <p:cNvSpPr/>
            <p:nvPr/>
          </p:nvSpPr>
          <p:spPr>
            <a:xfrm>
              <a:off x="0" y="0"/>
              <a:ext cx="766333" cy="756489"/>
            </a:xfrm>
            <a:custGeom>
              <a:avLst/>
              <a:gdLst/>
              <a:ahLst/>
              <a:cxnLst/>
              <a:rect l="l" t="t" r="r" b="b"/>
              <a:pathLst>
                <a:path w="766333" h="756489">
                  <a:moveTo>
                    <a:pt x="0" y="0"/>
                  </a:moveTo>
                  <a:lnTo>
                    <a:pt x="766333" y="0"/>
                  </a:lnTo>
                  <a:lnTo>
                    <a:pt x="766333" y="756489"/>
                  </a:lnTo>
                  <a:lnTo>
                    <a:pt x="0" y="756489"/>
                  </a:lnTo>
                  <a:close/>
                </a:path>
              </a:pathLst>
            </a:custGeom>
            <a:solidFill>
              <a:srgbClr val="FFFFFF"/>
            </a:solidFill>
          </p:spPr>
          <p:txBody>
            <a:bodyPr/>
            <a:lstStyle/>
            <a:p>
              <a:r>
                <a:rPr lang="en-US" sz="900" dirty="0"/>
                <a:t>Wednesday 18</a:t>
              </a:r>
              <a:r>
                <a:rPr lang="en-US" sz="900" baseline="30000" dirty="0"/>
                <a:t>th</a:t>
              </a:r>
              <a:r>
                <a:rPr lang="en-US" sz="900" dirty="0"/>
                <a:t> December – Christmas Lunch</a:t>
              </a:r>
            </a:p>
            <a:p>
              <a:r>
                <a:rPr lang="en-US" sz="900" dirty="0"/>
                <a:t>Wednesday 18</a:t>
              </a:r>
              <a:r>
                <a:rPr lang="en-US" sz="900" baseline="30000" dirty="0"/>
                <a:t>th</a:t>
              </a:r>
              <a:r>
                <a:rPr lang="en-US" sz="900" dirty="0"/>
                <a:t> December – Christmas Jumper Day</a:t>
              </a:r>
            </a:p>
            <a:p>
              <a:r>
                <a:rPr lang="en-US" sz="900" dirty="0"/>
                <a:t>Friday 20</a:t>
              </a:r>
              <a:r>
                <a:rPr lang="en-US" sz="900" baseline="30000" dirty="0"/>
                <a:t>th</a:t>
              </a:r>
              <a:r>
                <a:rPr lang="en-US" sz="900" dirty="0"/>
                <a:t> December – Last Day of Term 1pm Finish</a:t>
              </a:r>
              <a:endParaRPr lang="en-GB" sz="900" dirty="0"/>
            </a:p>
          </p:txBody>
        </p:sp>
        <p:sp>
          <p:nvSpPr>
            <p:cNvPr id="24" name="TextBox 24"/>
            <p:cNvSpPr txBox="1"/>
            <p:nvPr/>
          </p:nvSpPr>
          <p:spPr>
            <a:xfrm>
              <a:off x="0" y="-95250"/>
              <a:ext cx="766333" cy="851739"/>
            </a:xfrm>
            <a:prstGeom prst="rect">
              <a:avLst/>
            </a:prstGeom>
          </p:spPr>
          <p:txBody>
            <a:bodyPr lIns="50800" tIns="50800" rIns="50800" bIns="50800" rtlCol="0" anchor="ctr"/>
            <a:lstStyle/>
            <a:p>
              <a:pPr algn="just">
                <a:lnSpc>
                  <a:spcPts val="2943"/>
                </a:lnSpc>
              </a:pPr>
              <a:endParaRPr/>
            </a:p>
          </p:txBody>
        </p:sp>
      </p:grpSp>
      <p:sp>
        <p:nvSpPr>
          <p:cNvPr id="25" name="Freeform 25"/>
          <p:cNvSpPr/>
          <p:nvPr/>
        </p:nvSpPr>
        <p:spPr>
          <a:xfrm>
            <a:off x="5030227" y="8270518"/>
            <a:ext cx="487277" cy="487277"/>
          </a:xfrm>
          <a:custGeom>
            <a:avLst/>
            <a:gdLst/>
            <a:ahLst/>
            <a:cxnLst/>
            <a:rect l="l" t="t" r="r" b="b"/>
            <a:pathLst>
              <a:path w="487277" h="487277">
                <a:moveTo>
                  <a:pt x="0" y="0"/>
                </a:moveTo>
                <a:lnTo>
                  <a:pt x="487277" y="0"/>
                </a:lnTo>
                <a:lnTo>
                  <a:pt x="487277" y="487277"/>
                </a:lnTo>
                <a:lnTo>
                  <a:pt x="0" y="487277"/>
                </a:lnTo>
                <a:lnTo>
                  <a:pt x="0" y="0"/>
                </a:lnTo>
                <a:close/>
              </a:path>
            </a:pathLst>
          </a:custGeom>
          <a:blipFill>
            <a:blip r:embed="rId5"/>
            <a:stretch>
              <a:fillRect/>
            </a:stretch>
          </a:blipFill>
        </p:spPr>
        <p:txBody>
          <a:bodyPr/>
          <a:lstStyle/>
          <a:p>
            <a:endParaRPr lang="en-GB"/>
          </a:p>
        </p:txBody>
      </p:sp>
      <p:sp>
        <p:nvSpPr>
          <p:cNvPr id="26" name="Freeform 26"/>
          <p:cNvSpPr/>
          <p:nvPr/>
        </p:nvSpPr>
        <p:spPr>
          <a:xfrm>
            <a:off x="5063616" y="8849660"/>
            <a:ext cx="487277" cy="487277"/>
          </a:xfrm>
          <a:custGeom>
            <a:avLst/>
            <a:gdLst/>
            <a:ahLst/>
            <a:cxnLst/>
            <a:rect l="l" t="t" r="r" b="b"/>
            <a:pathLst>
              <a:path w="487277" h="487277">
                <a:moveTo>
                  <a:pt x="0" y="0"/>
                </a:moveTo>
                <a:lnTo>
                  <a:pt x="487277" y="0"/>
                </a:lnTo>
                <a:lnTo>
                  <a:pt x="487277" y="487276"/>
                </a:lnTo>
                <a:lnTo>
                  <a:pt x="0" y="487276"/>
                </a:lnTo>
                <a:lnTo>
                  <a:pt x="0" y="0"/>
                </a:lnTo>
                <a:close/>
              </a:path>
            </a:pathLst>
          </a:custGeom>
          <a:blipFill>
            <a:blip r:embed="rId6"/>
            <a:stretch>
              <a:fillRect/>
            </a:stretch>
          </a:blipFill>
        </p:spPr>
        <p:txBody>
          <a:bodyPr/>
          <a:lstStyle/>
          <a:p>
            <a:endParaRPr lang="en-GB"/>
          </a:p>
        </p:txBody>
      </p:sp>
      <p:sp>
        <p:nvSpPr>
          <p:cNvPr id="27" name="Freeform 27"/>
          <p:cNvSpPr/>
          <p:nvPr/>
        </p:nvSpPr>
        <p:spPr>
          <a:xfrm>
            <a:off x="5076999" y="9464462"/>
            <a:ext cx="469572" cy="493653"/>
          </a:xfrm>
          <a:custGeom>
            <a:avLst/>
            <a:gdLst/>
            <a:ahLst/>
            <a:cxnLst/>
            <a:rect l="l" t="t" r="r" b="b"/>
            <a:pathLst>
              <a:path w="469572" h="493653">
                <a:moveTo>
                  <a:pt x="0" y="0"/>
                </a:moveTo>
                <a:lnTo>
                  <a:pt x="469573" y="0"/>
                </a:lnTo>
                <a:lnTo>
                  <a:pt x="469573" y="493653"/>
                </a:lnTo>
                <a:lnTo>
                  <a:pt x="0" y="493653"/>
                </a:lnTo>
                <a:lnTo>
                  <a:pt x="0" y="0"/>
                </a:lnTo>
                <a:close/>
              </a:path>
            </a:pathLst>
          </a:custGeom>
          <a:blipFill>
            <a:blip r:embed="rId7"/>
            <a:stretch>
              <a:fillRect r="-100000"/>
            </a:stretch>
          </a:blipFill>
        </p:spPr>
        <p:txBody>
          <a:bodyPr/>
          <a:lstStyle/>
          <a:p>
            <a:endParaRPr lang="en-GB"/>
          </a:p>
        </p:txBody>
      </p:sp>
      <p:sp>
        <p:nvSpPr>
          <p:cNvPr id="31" name="TextBox 31"/>
          <p:cNvSpPr txBox="1"/>
          <p:nvPr/>
        </p:nvSpPr>
        <p:spPr>
          <a:xfrm>
            <a:off x="2576602" y="7838918"/>
            <a:ext cx="1872307" cy="256480"/>
          </a:xfrm>
          <a:prstGeom prst="rect">
            <a:avLst/>
          </a:prstGeom>
        </p:spPr>
        <p:txBody>
          <a:bodyPr wrap="square" lIns="0" tIns="0" rIns="0" bIns="0" rtlCol="0" anchor="t">
            <a:spAutoFit/>
          </a:bodyPr>
          <a:lstStyle/>
          <a:p>
            <a:pPr algn="ctr">
              <a:lnSpc>
                <a:spcPts val="1980"/>
              </a:lnSpc>
            </a:pPr>
            <a:r>
              <a:rPr lang="en-US" sz="1800" spc="-44" dirty="0">
                <a:solidFill>
                  <a:srgbClr val="423376"/>
                </a:solidFill>
                <a:latin typeface="Trajan Pro 1"/>
              </a:rPr>
              <a:t>Term dates</a:t>
            </a:r>
          </a:p>
        </p:txBody>
      </p:sp>
      <p:sp>
        <p:nvSpPr>
          <p:cNvPr id="32" name="TextBox 32"/>
          <p:cNvSpPr txBox="1"/>
          <p:nvPr/>
        </p:nvSpPr>
        <p:spPr>
          <a:xfrm>
            <a:off x="2507677" y="1853485"/>
            <a:ext cx="4037472" cy="623440"/>
          </a:xfrm>
          <a:prstGeom prst="rect">
            <a:avLst/>
          </a:prstGeom>
        </p:spPr>
        <p:txBody>
          <a:bodyPr wrap="square" lIns="0" tIns="0" rIns="0" bIns="0" rtlCol="0" anchor="t">
            <a:spAutoFit/>
          </a:bodyPr>
          <a:lstStyle/>
          <a:p>
            <a:pPr>
              <a:lnSpc>
                <a:spcPts val="1656"/>
              </a:lnSpc>
            </a:pPr>
            <a:r>
              <a:rPr lang="en-US" sz="900" spc="9" dirty="0">
                <a:solidFill>
                  <a:srgbClr val="000000"/>
                </a:solidFill>
                <a:latin typeface="Verdana Pro"/>
              </a:rPr>
              <a:t>  </a:t>
            </a:r>
          </a:p>
          <a:p>
            <a:pPr>
              <a:lnSpc>
                <a:spcPts val="1656"/>
              </a:lnSpc>
            </a:pPr>
            <a:endParaRPr lang="en-US" sz="900" spc="9" dirty="0">
              <a:solidFill>
                <a:srgbClr val="000000"/>
              </a:solidFill>
              <a:latin typeface="Verdana Pro"/>
            </a:endParaRPr>
          </a:p>
          <a:p>
            <a:pPr>
              <a:lnSpc>
                <a:spcPts val="1656"/>
              </a:lnSpc>
            </a:pPr>
            <a:endParaRPr lang="en-US" sz="900" spc="9" dirty="0">
              <a:solidFill>
                <a:srgbClr val="000000"/>
              </a:solidFill>
              <a:latin typeface="Verdana Pro"/>
            </a:endParaRPr>
          </a:p>
        </p:txBody>
      </p:sp>
      <p:sp>
        <p:nvSpPr>
          <p:cNvPr id="34" name="TextBox 34"/>
          <p:cNvSpPr txBox="1"/>
          <p:nvPr/>
        </p:nvSpPr>
        <p:spPr>
          <a:xfrm>
            <a:off x="2410474" y="8570371"/>
            <a:ext cx="1911400" cy="187424"/>
          </a:xfrm>
          <a:prstGeom prst="rect">
            <a:avLst/>
          </a:prstGeom>
        </p:spPr>
        <p:txBody>
          <a:bodyPr lIns="0" tIns="0" rIns="0" bIns="0" rtlCol="0" anchor="t">
            <a:spAutoFit/>
          </a:bodyPr>
          <a:lstStyle/>
          <a:p>
            <a:pPr>
              <a:lnSpc>
                <a:spcPts val="1656"/>
              </a:lnSpc>
              <a:spcBef>
                <a:spcPct val="0"/>
              </a:spcBef>
            </a:pPr>
            <a:r>
              <a:rPr lang="en-US" sz="900" spc="9" dirty="0">
                <a:solidFill>
                  <a:srgbClr val="000000"/>
                </a:solidFill>
                <a:latin typeface="Verdana Pro"/>
              </a:rPr>
              <a:t> </a:t>
            </a:r>
          </a:p>
        </p:txBody>
      </p:sp>
      <p:sp>
        <p:nvSpPr>
          <p:cNvPr id="35" name="TextBox 35"/>
          <p:cNvSpPr txBox="1"/>
          <p:nvPr/>
        </p:nvSpPr>
        <p:spPr>
          <a:xfrm>
            <a:off x="5015639" y="164171"/>
            <a:ext cx="2278717" cy="351571"/>
          </a:xfrm>
          <a:prstGeom prst="rect">
            <a:avLst/>
          </a:prstGeom>
        </p:spPr>
        <p:txBody>
          <a:bodyPr lIns="0" tIns="0" rIns="0" bIns="0" rtlCol="0" anchor="t">
            <a:spAutoFit/>
          </a:bodyPr>
          <a:lstStyle/>
          <a:p>
            <a:pPr algn="ctr">
              <a:lnSpc>
                <a:spcPts val="3127"/>
              </a:lnSpc>
              <a:spcBef>
                <a:spcPct val="0"/>
              </a:spcBef>
            </a:pPr>
            <a:r>
              <a:rPr lang="en-US" sz="1699" spc="16" dirty="0">
                <a:solidFill>
                  <a:srgbClr val="1D1D1B"/>
                </a:solidFill>
                <a:latin typeface="Trajan Pro 2"/>
              </a:rPr>
              <a:t>DECEMBER, 2024</a:t>
            </a:r>
          </a:p>
        </p:txBody>
      </p:sp>
      <p:sp>
        <p:nvSpPr>
          <p:cNvPr id="36" name="TextBox 36"/>
          <p:cNvSpPr txBox="1"/>
          <p:nvPr/>
        </p:nvSpPr>
        <p:spPr>
          <a:xfrm>
            <a:off x="312893" y="7717729"/>
            <a:ext cx="1950764" cy="497059"/>
          </a:xfrm>
          <a:prstGeom prst="rect">
            <a:avLst/>
          </a:prstGeom>
        </p:spPr>
        <p:txBody>
          <a:bodyPr lIns="0" tIns="0" rIns="0" bIns="0" rtlCol="0" anchor="t">
            <a:spAutoFit/>
          </a:bodyPr>
          <a:lstStyle/>
          <a:p>
            <a:pPr algn="ctr">
              <a:lnSpc>
                <a:spcPts val="1980"/>
              </a:lnSpc>
            </a:pPr>
            <a:r>
              <a:rPr lang="en-US" sz="1400" spc="-44" dirty="0">
                <a:solidFill>
                  <a:srgbClr val="423376"/>
                </a:solidFill>
                <a:latin typeface="Trajan Pro 1"/>
              </a:rPr>
              <a:t>Upcoming Whole school events</a:t>
            </a:r>
          </a:p>
        </p:txBody>
      </p:sp>
      <p:sp>
        <p:nvSpPr>
          <p:cNvPr id="37" name="TextBox 37"/>
          <p:cNvSpPr txBox="1"/>
          <p:nvPr/>
        </p:nvSpPr>
        <p:spPr>
          <a:xfrm>
            <a:off x="1362276" y="619108"/>
            <a:ext cx="4367532" cy="256480"/>
          </a:xfrm>
          <a:prstGeom prst="rect">
            <a:avLst/>
          </a:prstGeom>
        </p:spPr>
        <p:txBody>
          <a:bodyPr wrap="square" lIns="0" tIns="0" rIns="0" bIns="0" rtlCol="0" anchor="t">
            <a:spAutoFit/>
          </a:bodyPr>
          <a:lstStyle/>
          <a:p>
            <a:pPr algn="ctr">
              <a:lnSpc>
                <a:spcPts val="1980"/>
              </a:lnSpc>
            </a:pPr>
            <a:r>
              <a:rPr lang="en-US" spc="-44" dirty="0">
                <a:solidFill>
                  <a:srgbClr val="423376"/>
                </a:solidFill>
                <a:latin typeface="Trajan Pro 1"/>
              </a:rPr>
              <a:t>Meet the INCLUSION LEADER</a:t>
            </a:r>
          </a:p>
        </p:txBody>
      </p:sp>
      <p:sp>
        <p:nvSpPr>
          <p:cNvPr id="38" name="TextBox 38"/>
          <p:cNvSpPr txBox="1"/>
          <p:nvPr/>
        </p:nvSpPr>
        <p:spPr>
          <a:xfrm>
            <a:off x="4889050" y="7863104"/>
            <a:ext cx="1950764" cy="289560"/>
          </a:xfrm>
          <a:prstGeom prst="rect">
            <a:avLst/>
          </a:prstGeom>
        </p:spPr>
        <p:txBody>
          <a:bodyPr lIns="0" tIns="0" rIns="0" bIns="0" rtlCol="0" anchor="t">
            <a:spAutoFit/>
          </a:bodyPr>
          <a:lstStyle/>
          <a:p>
            <a:pPr algn="ctr">
              <a:lnSpc>
                <a:spcPts val="1980"/>
              </a:lnSpc>
            </a:pPr>
            <a:r>
              <a:rPr lang="en-US" sz="1800" spc="-44" dirty="0">
                <a:solidFill>
                  <a:srgbClr val="423376"/>
                </a:solidFill>
                <a:latin typeface="Trajan Pro 1"/>
              </a:rPr>
              <a:t>Follow us</a:t>
            </a:r>
          </a:p>
        </p:txBody>
      </p:sp>
      <p:sp>
        <p:nvSpPr>
          <p:cNvPr id="39" name="TextBox 39"/>
          <p:cNvSpPr txBox="1"/>
          <p:nvPr/>
        </p:nvSpPr>
        <p:spPr>
          <a:xfrm>
            <a:off x="5177129" y="8007884"/>
            <a:ext cx="1955739" cy="1838538"/>
          </a:xfrm>
          <a:prstGeom prst="rect">
            <a:avLst/>
          </a:prstGeom>
        </p:spPr>
        <p:txBody>
          <a:bodyPr lIns="0" tIns="0" rIns="0" bIns="0" rtlCol="0" anchor="t">
            <a:spAutoFit/>
          </a:bodyPr>
          <a:lstStyle/>
          <a:p>
            <a:pPr algn="ctr">
              <a:lnSpc>
                <a:spcPts val="1839"/>
              </a:lnSpc>
            </a:pPr>
            <a:r>
              <a:rPr lang="en-US" sz="999" spc="9" dirty="0">
                <a:solidFill>
                  <a:srgbClr val="000000"/>
                </a:solidFill>
                <a:latin typeface="Verdana Pro"/>
              </a:rPr>
              <a:t>                </a:t>
            </a:r>
          </a:p>
          <a:p>
            <a:pPr algn="ctr">
              <a:lnSpc>
                <a:spcPts val="1839"/>
              </a:lnSpc>
              <a:spcBef>
                <a:spcPct val="0"/>
              </a:spcBef>
            </a:pPr>
            <a:r>
              <a:rPr lang="en-US" sz="999" spc="9" dirty="0">
                <a:solidFill>
                  <a:srgbClr val="000000"/>
                </a:solidFill>
                <a:latin typeface="Verdana Pro"/>
              </a:rPr>
              <a:t>Loseley Fields </a:t>
            </a:r>
          </a:p>
          <a:p>
            <a:pPr algn="ctr">
              <a:lnSpc>
                <a:spcPts val="1839"/>
              </a:lnSpc>
              <a:spcBef>
                <a:spcPct val="0"/>
              </a:spcBef>
            </a:pPr>
            <a:r>
              <a:rPr lang="en-US" sz="999" spc="9" dirty="0">
                <a:solidFill>
                  <a:srgbClr val="000000"/>
                </a:solidFill>
                <a:latin typeface="Verdana Pro"/>
              </a:rPr>
              <a:t>Primary School</a:t>
            </a:r>
          </a:p>
          <a:p>
            <a:pPr algn="ctr">
              <a:lnSpc>
                <a:spcPts val="1839"/>
              </a:lnSpc>
              <a:spcBef>
                <a:spcPct val="0"/>
              </a:spcBef>
            </a:pPr>
            <a:endParaRPr lang="en-US" sz="999" spc="9" dirty="0">
              <a:solidFill>
                <a:srgbClr val="000000"/>
              </a:solidFill>
              <a:latin typeface="Verdana Pro"/>
            </a:endParaRPr>
          </a:p>
          <a:p>
            <a:pPr algn="ctr">
              <a:lnSpc>
                <a:spcPts val="920"/>
              </a:lnSpc>
              <a:spcBef>
                <a:spcPct val="0"/>
              </a:spcBef>
            </a:pPr>
            <a:endParaRPr lang="en-US" sz="999" spc="9" dirty="0">
              <a:solidFill>
                <a:srgbClr val="000000"/>
              </a:solidFill>
              <a:latin typeface="Verdana Pro"/>
            </a:endParaRPr>
          </a:p>
          <a:p>
            <a:pPr algn="ctr">
              <a:lnSpc>
                <a:spcPts val="1839"/>
              </a:lnSpc>
              <a:spcBef>
                <a:spcPct val="0"/>
              </a:spcBef>
            </a:pPr>
            <a:r>
              <a:rPr lang="en-US" sz="999" spc="9" dirty="0">
                <a:solidFill>
                  <a:srgbClr val="000000"/>
                </a:solidFill>
                <a:latin typeface="Verdana Pro"/>
              </a:rPr>
              <a:t>@LoseleyFields</a:t>
            </a:r>
          </a:p>
          <a:p>
            <a:pPr algn="ctr">
              <a:lnSpc>
                <a:spcPts val="1839"/>
              </a:lnSpc>
              <a:spcBef>
                <a:spcPct val="0"/>
              </a:spcBef>
            </a:pPr>
            <a:endParaRPr lang="en-US" sz="999" spc="9" dirty="0">
              <a:solidFill>
                <a:srgbClr val="000000"/>
              </a:solidFill>
              <a:latin typeface="Verdana Pro"/>
            </a:endParaRPr>
          </a:p>
          <a:p>
            <a:pPr algn="ctr">
              <a:lnSpc>
                <a:spcPts val="920"/>
              </a:lnSpc>
              <a:spcBef>
                <a:spcPct val="0"/>
              </a:spcBef>
            </a:pPr>
            <a:endParaRPr lang="en-US" sz="999" spc="9" dirty="0">
              <a:solidFill>
                <a:srgbClr val="000000"/>
              </a:solidFill>
              <a:latin typeface="Verdana Pro"/>
            </a:endParaRPr>
          </a:p>
          <a:p>
            <a:pPr algn="ctr">
              <a:lnSpc>
                <a:spcPts val="1839"/>
              </a:lnSpc>
              <a:spcBef>
                <a:spcPct val="0"/>
              </a:spcBef>
            </a:pPr>
            <a:r>
              <a:rPr lang="en-US" sz="999" spc="9" dirty="0">
                <a:solidFill>
                  <a:srgbClr val="000000"/>
                </a:solidFill>
                <a:latin typeface="Verdana Pro"/>
              </a:rPr>
              <a:t>@loseleyfields</a:t>
            </a:r>
          </a:p>
        </p:txBody>
      </p:sp>
      <p:pic>
        <p:nvPicPr>
          <p:cNvPr id="11" name="Picture 10">
            <a:extLst>
              <a:ext uri="{FF2B5EF4-FFF2-40B4-BE49-F238E27FC236}">
                <a16:creationId xmlns:a16="http://schemas.microsoft.com/office/drawing/2014/main" id="{D1EC993D-F2EF-C55E-BAFA-77ACE7275032}"/>
              </a:ext>
            </a:extLst>
          </p:cNvPr>
          <p:cNvPicPr>
            <a:picLocks noChangeAspect="1"/>
          </p:cNvPicPr>
          <p:nvPr/>
        </p:nvPicPr>
        <p:blipFill>
          <a:blip r:embed="rId8"/>
          <a:stretch>
            <a:fillRect/>
          </a:stretch>
        </p:blipFill>
        <p:spPr>
          <a:xfrm>
            <a:off x="286671" y="921651"/>
            <a:ext cx="1556487" cy="1457137"/>
          </a:xfrm>
          <a:prstGeom prst="rect">
            <a:avLst/>
          </a:prstGeom>
        </p:spPr>
      </p:pic>
      <p:pic>
        <p:nvPicPr>
          <p:cNvPr id="30" name="Picture 29">
            <a:extLst>
              <a:ext uri="{FF2B5EF4-FFF2-40B4-BE49-F238E27FC236}">
                <a16:creationId xmlns:a16="http://schemas.microsoft.com/office/drawing/2014/main" id="{631B627C-FC32-69F5-E82E-239DEF45C8B3}"/>
              </a:ext>
            </a:extLst>
          </p:cNvPr>
          <p:cNvPicPr>
            <a:picLocks noChangeAspect="1"/>
          </p:cNvPicPr>
          <p:nvPr/>
        </p:nvPicPr>
        <p:blipFill>
          <a:blip r:embed="rId9"/>
          <a:stretch>
            <a:fillRect/>
          </a:stretch>
        </p:blipFill>
        <p:spPr>
          <a:xfrm>
            <a:off x="1859999" y="922971"/>
            <a:ext cx="5421577" cy="1628289"/>
          </a:xfrm>
          <a:prstGeom prst="rect">
            <a:avLst/>
          </a:prstGeom>
        </p:spPr>
      </p:pic>
      <p:pic>
        <p:nvPicPr>
          <p:cNvPr id="40" name="Picture 39">
            <a:extLst>
              <a:ext uri="{FF2B5EF4-FFF2-40B4-BE49-F238E27FC236}">
                <a16:creationId xmlns:a16="http://schemas.microsoft.com/office/drawing/2014/main" id="{D7A9DAB6-B87E-F334-283E-546328FAFD30}"/>
              </a:ext>
            </a:extLst>
          </p:cNvPr>
          <p:cNvPicPr>
            <a:picLocks noChangeAspect="1"/>
          </p:cNvPicPr>
          <p:nvPr/>
        </p:nvPicPr>
        <p:blipFill>
          <a:blip r:embed="rId10"/>
          <a:stretch>
            <a:fillRect/>
          </a:stretch>
        </p:blipFill>
        <p:spPr>
          <a:xfrm>
            <a:off x="791745" y="2529721"/>
            <a:ext cx="5953956" cy="3781953"/>
          </a:xfrm>
          <a:prstGeom prst="rect">
            <a:avLst/>
          </a:prstGeom>
        </p:spPr>
      </p:pic>
      <p:pic>
        <p:nvPicPr>
          <p:cNvPr id="43" name="Picture 42">
            <a:extLst>
              <a:ext uri="{FF2B5EF4-FFF2-40B4-BE49-F238E27FC236}">
                <a16:creationId xmlns:a16="http://schemas.microsoft.com/office/drawing/2014/main" id="{67E41AB3-E06D-7786-CF43-5F221AC56787}"/>
              </a:ext>
            </a:extLst>
          </p:cNvPr>
          <p:cNvPicPr>
            <a:picLocks noChangeAspect="1"/>
          </p:cNvPicPr>
          <p:nvPr/>
        </p:nvPicPr>
        <p:blipFill>
          <a:blip r:embed="rId11"/>
          <a:stretch>
            <a:fillRect/>
          </a:stretch>
        </p:blipFill>
        <p:spPr>
          <a:xfrm>
            <a:off x="458380" y="6204277"/>
            <a:ext cx="6674488" cy="140037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5011</TotalTime>
  <Words>785</Words>
  <Application>Microsoft Office PowerPoint</Application>
  <PresentationFormat>Custom</PresentationFormat>
  <Paragraphs>49</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Verdana Pro</vt:lpstr>
      <vt:lpstr>Trajan Pro 1</vt:lpstr>
      <vt:lpstr>Calibri</vt:lpstr>
      <vt:lpstr>Arial</vt:lpstr>
      <vt:lpstr>Aptos</vt:lpstr>
      <vt:lpstr>Trajan Pro 2</vt:lpstr>
      <vt:lpstr>Helvetica Now</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Newsletter</dc:title>
  <dc:creator>Candice Whitbourn</dc:creator>
  <cp:lastModifiedBy>Lucy Wright</cp:lastModifiedBy>
  <cp:revision>65</cp:revision>
  <cp:lastPrinted>2024-01-16T14:43:02Z</cp:lastPrinted>
  <dcterms:created xsi:type="dcterms:W3CDTF">2006-08-16T00:00:00Z</dcterms:created>
  <dcterms:modified xsi:type="dcterms:W3CDTF">2024-12-02T13:36:27Z</dcterms:modified>
  <dc:identifier>DAFebbJKkpI</dc:identifier>
</cp:coreProperties>
</file>